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8" r:id="rId3"/>
    <p:sldId id="278" r:id="rId4"/>
    <p:sldId id="289" r:id="rId5"/>
    <p:sldId id="302" r:id="rId6"/>
    <p:sldId id="280" r:id="rId7"/>
    <p:sldId id="303" r:id="rId8"/>
    <p:sldId id="281" r:id="rId9"/>
    <p:sldId id="301" r:id="rId10"/>
    <p:sldId id="282" r:id="rId11"/>
    <p:sldId id="304" r:id="rId12"/>
    <p:sldId id="283" r:id="rId13"/>
    <p:sldId id="285" r:id="rId14"/>
    <p:sldId id="284" r:id="rId15"/>
    <p:sldId id="286" r:id="rId16"/>
    <p:sldId id="287" r:id="rId17"/>
    <p:sldId id="268" r:id="rId18"/>
    <p:sldId id="277" r:id="rId19"/>
    <p:sldId id="275" r:id="rId20"/>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76441"/>
    <a:srgbClr val="50535A"/>
    <a:srgbClr val="A2927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99" autoAdjust="0"/>
    <p:restoredTop sz="96327"/>
  </p:normalViewPr>
  <p:slideViewPr>
    <p:cSldViewPr snapToGrid="0" snapToObjects="1">
      <p:cViewPr varScale="1">
        <p:scale>
          <a:sx n="74" d="100"/>
          <a:sy n="74" d="100"/>
        </p:scale>
        <p:origin x="372" y="5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hasCustomPrompt="1"/>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p:cNvSpPr>
            <a:spLocks noGrp="1"/>
          </p:cNvSpPr>
          <p:nvPr>
            <p:ph type="dt" sz="half" idx="10"/>
          </p:nvPr>
        </p:nvSpPr>
        <p:spPr/>
        <p:txBody>
          <a:bodyPr/>
          <a:lstStyle/>
          <a:p>
            <a:fld id="{FB07A8C9-4AE1-1C44-8AF6-EC4D641FCFBB}" type="datetimeFigureOut">
              <a:rPr lang="tr-TR" smtClean="0"/>
              <a:t>9.11.2024</a:t>
            </a:fld>
            <a:endParaRPr lang="tr-TR" dirty="0"/>
          </a:p>
        </p:txBody>
      </p:sp>
      <p:sp>
        <p:nvSpPr>
          <p:cNvPr id="5" name="Alt Bilgi Yer Tutucusu 4"/>
          <p:cNvSpPr>
            <a:spLocks noGrp="1"/>
          </p:cNvSpPr>
          <p:nvPr>
            <p:ph type="ftr" sz="quarter" idx="11"/>
          </p:nvPr>
        </p:nvSpPr>
        <p:spPr/>
        <p:txBody>
          <a:bodyPr/>
          <a:lstStyle/>
          <a:p>
            <a:endParaRPr lang="tr-TR" dirty="0"/>
          </a:p>
        </p:txBody>
      </p:sp>
      <p:sp>
        <p:nvSpPr>
          <p:cNvPr id="6" name="Slayt Numarası Yer Tutucusu 5"/>
          <p:cNvSpPr>
            <a:spLocks noGrp="1"/>
          </p:cNvSpPr>
          <p:nvPr>
            <p:ph type="sldNum" sz="quarter" idx="12"/>
          </p:nvPr>
        </p:nvSpPr>
        <p:spPr/>
        <p:txBody>
          <a:bodyPr/>
          <a:lstStyle/>
          <a:p>
            <a:fld id="{90F8D9BF-103A-374E-982C-4EF3D8ECF5B5}" type="slidenum">
              <a:rPr lang="tr-TR" smtClean="0"/>
              <a:t>‹#›</a:t>
            </a:fld>
            <a:endParaRPr lang="tr-T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p:cNvSpPr>
            <a:spLocks noGrp="1"/>
          </p:cNvSpPr>
          <p:nvPr>
            <p:ph type="title" hasCustomPrompt="1"/>
          </p:nvPr>
        </p:nvSpPr>
        <p:spPr/>
        <p:txBody>
          <a:bodyPr/>
          <a:lstStyle/>
          <a:p>
            <a:r>
              <a:rPr lang="tr-TR"/>
              <a:t>Asıl başlık stilini düzenlemek için tıklayın</a:t>
            </a:r>
          </a:p>
        </p:txBody>
      </p:sp>
      <p:sp>
        <p:nvSpPr>
          <p:cNvPr id="3" name="Dikey Metin Yer Tutucusu 2"/>
          <p:cNvSpPr>
            <a:spLocks noGrp="1"/>
          </p:cNvSpPr>
          <p:nvPr>
            <p:ph type="body" orient="vert" idx="1" hasCustomPrompt="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FB07A8C9-4AE1-1C44-8AF6-EC4D641FCFBB}" type="datetimeFigureOut">
              <a:rPr lang="tr-TR" smtClean="0"/>
              <a:t>9.11.2024</a:t>
            </a:fld>
            <a:endParaRPr lang="tr-TR" dirty="0"/>
          </a:p>
        </p:txBody>
      </p:sp>
      <p:sp>
        <p:nvSpPr>
          <p:cNvPr id="5" name="Alt Bilgi Yer Tutucusu 4"/>
          <p:cNvSpPr>
            <a:spLocks noGrp="1"/>
          </p:cNvSpPr>
          <p:nvPr>
            <p:ph type="ftr" sz="quarter" idx="11"/>
          </p:nvPr>
        </p:nvSpPr>
        <p:spPr/>
        <p:txBody>
          <a:bodyPr/>
          <a:lstStyle/>
          <a:p>
            <a:endParaRPr lang="tr-TR" dirty="0"/>
          </a:p>
        </p:txBody>
      </p:sp>
      <p:sp>
        <p:nvSpPr>
          <p:cNvPr id="6" name="Slayt Numarası Yer Tutucusu 5"/>
          <p:cNvSpPr>
            <a:spLocks noGrp="1"/>
          </p:cNvSpPr>
          <p:nvPr>
            <p:ph type="sldNum" sz="quarter" idx="12"/>
          </p:nvPr>
        </p:nvSpPr>
        <p:spPr/>
        <p:txBody>
          <a:bodyPr/>
          <a:lstStyle/>
          <a:p>
            <a:fld id="{90F8D9BF-103A-374E-982C-4EF3D8ECF5B5}" type="slidenum">
              <a:rPr lang="tr-TR" smtClean="0"/>
              <a:t>‹#›</a:t>
            </a:fld>
            <a:endParaRPr lang="tr-T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hasCustomPrompt="1"/>
          </p:nvPr>
        </p:nvSpPr>
        <p:spPr>
          <a:xfrm>
            <a:off x="8724900" y="365125"/>
            <a:ext cx="2628900" cy="5811838"/>
          </a:xfrm>
        </p:spPr>
        <p:txBody>
          <a:bodyPr vert="eaVert"/>
          <a:lstStyle/>
          <a:p>
            <a:r>
              <a:rPr lang="tr-TR"/>
              <a:t>Asıl başlık stilini düzenlemek için tıklayın</a:t>
            </a:r>
          </a:p>
        </p:txBody>
      </p:sp>
      <p:sp>
        <p:nvSpPr>
          <p:cNvPr id="3" name="Dikey Metin Yer Tutucusu 2"/>
          <p:cNvSpPr>
            <a:spLocks noGrp="1"/>
          </p:cNvSpPr>
          <p:nvPr>
            <p:ph type="body" orient="vert" idx="1" hasCustomPrompt="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FB07A8C9-4AE1-1C44-8AF6-EC4D641FCFBB}" type="datetimeFigureOut">
              <a:rPr lang="tr-TR" smtClean="0"/>
              <a:t>9.11.2024</a:t>
            </a:fld>
            <a:endParaRPr lang="tr-TR" dirty="0"/>
          </a:p>
        </p:txBody>
      </p:sp>
      <p:sp>
        <p:nvSpPr>
          <p:cNvPr id="5" name="Alt Bilgi Yer Tutucusu 4"/>
          <p:cNvSpPr>
            <a:spLocks noGrp="1"/>
          </p:cNvSpPr>
          <p:nvPr>
            <p:ph type="ftr" sz="quarter" idx="11"/>
          </p:nvPr>
        </p:nvSpPr>
        <p:spPr/>
        <p:txBody>
          <a:bodyPr/>
          <a:lstStyle/>
          <a:p>
            <a:endParaRPr lang="tr-TR" dirty="0"/>
          </a:p>
        </p:txBody>
      </p:sp>
      <p:sp>
        <p:nvSpPr>
          <p:cNvPr id="6" name="Slayt Numarası Yer Tutucusu 5"/>
          <p:cNvSpPr>
            <a:spLocks noGrp="1"/>
          </p:cNvSpPr>
          <p:nvPr>
            <p:ph type="sldNum" sz="quarter" idx="12"/>
          </p:nvPr>
        </p:nvSpPr>
        <p:spPr/>
        <p:txBody>
          <a:bodyPr/>
          <a:lstStyle/>
          <a:p>
            <a:fld id="{90F8D9BF-103A-374E-982C-4EF3D8ECF5B5}" type="slidenum">
              <a:rPr lang="tr-TR" smtClean="0"/>
              <a:t>‹#›</a:t>
            </a:fld>
            <a:endParaRPr lang="tr-T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hasCustomPrompt="1"/>
          </p:nvPr>
        </p:nvSpPr>
        <p:spPr/>
        <p:txBody>
          <a:bodyPr/>
          <a:lstStyle/>
          <a:p>
            <a:r>
              <a:rPr lang="tr-TR"/>
              <a:t>Asıl başlık stilini düzenlemek için tıklayın</a:t>
            </a:r>
          </a:p>
        </p:txBody>
      </p:sp>
      <p:sp>
        <p:nvSpPr>
          <p:cNvPr id="3" name="İçerik Yer Tutucusu 2"/>
          <p:cNvSpPr>
            <a:spLocks noGrp="1"/>
          </p:cNvSpPr>
          <p:nvPr>
            <p:ph idx="1" hasCustomPrompt="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FB07A8C9-4AE1-1C44-8AF6-EC4D641FCFBB}" type="datetimeFigureOut">
              <a:rPr lang="tr-TR" smtClean="0"/>
              <a:t>9.11.2024</a:t>
            </a:fld>
            <a:endParaRPr lang="tr-TR" dirty="0"/>
          </a:p>
        </p:txBody>
      </p:sp>
      <p:sp>
        <p:nvSpPr>
          <p:cNvPr id="5" name="Alt Bilgi Yer Tutucusu 4"/>
          <p:cNvSpPr>
            <a:spLocks noGrp="1"/>
          </p:cNvSpPr>
          <p:nvPr>
            <p:ph type="ftr" sz="quarter" idx="11"/>
          </p:nvPr>
        </p:nvSpPr>
        <p:spPr/>
        <p:txBody>
          <a:bodyPr/>
          <a:lstStyle/>
          <a:p>
            <a:endParaRPr lang="tr-TR" dirty="0"/>
          </a:p>
        </p:txBody>
      </p:sp>
      <p:sp>
        <p:nvSpPr>
          <p:cNvPr id="6" name="Slayt Numarası Yer Tutucusu 5"/>
          <p:cNvSpPr>
            <a:spLocks noGrp="1"/>
          </p:cNvSpPr>
          <p:nvPr>
            <p:ph type="sldNum" sz="quarter" idx="12"/>
          </p:nvPr>
        </p:nvSpPr>
        <p:spPr/>
        <p:txBody>
          <a:bodyPr/>
          <a:lstStyle/>
          <a:p>
            <a:fld id="{90F8D9BF-103A-374E-982C-4EF3D8ECF5B5}" type="slidenum">
              <a:rPr lang="tr-TR" smtClean="0"/>
              <a:t>‹#›</a:t>
            </a:fld>
            <a:endParaRPr lang="tr-T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p:cNvSpPr>
            <a:spLocks noGrp="1"/>
          </p:cNvSpPr>
          <p:nvPr>
            <p:ph type="title" hasCustomPrompt="1"/>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p:cNvSpPr>
            <a:spLocks noGrp="1"/>
          </p:cNvSpPr>
          <p:nvPr>
            <p:ph type="dt" sz="half" idx="10"/>
          </p:nvPr>
        </p:nvSpPr>
        <p:spPr/>
        <p:txBody>
          <a:bodyPr/>
          <a:lstStyle/>
          <a:p>
            <a:fld id="{FB07A8C9-4AE1-1C44-8AF6-EC4D641FCFBB}" type="datetimeFigureOut">
              <a:rPr lang="tr-TR" smtClean="0"/>
              <a:t>9.11.2024</a:t>
            </a:fld>
            <a:endParaRPr lang="tr-TR" dirty="0"/>
          </a:p>
        </p:txBody>
      </p:sp>
      <p:sp>
        <p:nvSpPr>
          <p:cNvPr id="5" name="Alt Bilgi Yer Tutucusu 4"/>
          <p:cNvSpPr>
            <a:spLocks noGrp="1"/>
          </p:cNvSpPr>
          <p:nvPr>
            <p:ph type="ftr" sz="quarter" idx="11"/>
          </p:nvPr>
        </p:nvSpPr>
        <p:spPr/>
        <p:txBody>
          <a:bodyPr/>
          <a:lstStyle/>
          <a:p>
            <a:endParaRPr lang="tr-TR" dirty="0"/>
          </a:p>
        </p:txBody>
      </p:sp>
      <p:sp>
        <p:nvSpPr>
          <p:cNvPr id="6" name="Slayt Numarası Yer Tutucusu 5"/>
          <p:cNvSpPr>
            <a:spLocks noGrp="1"/>
          </p:cNvSpPr>
          <p:nvPr>
            <p:ph type="sldNum" sz="quarter" idx="12"/>
          </p:nvPr>
        </p:nvSpPr>
        <p:spPr/>
        <p:txBody>
          <a:bodyPr/>
          <a:lstStyle/>
          <a:p>
            <a:fld id="{90F8D9BF-103A-374E-982C-4EF3D8ECF5B5}" type="slidenum">
              <a:rPr lang="tr-TR" smtClean="0"/>
              <a:t>‹#›</a:t>
            </a:fld>
            <a:endParaRPr lang="tr-T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hasCustomPrompt="1"/>
          </p:nvPr>
        </p:nvSpPr>
        <p:spPr/>
        <p:txBody>
          <a:bodyPr/>
          <a:lstStyle/>
          <a:p>
            <a:r>
              <a:rPr lang="tr-TR"/>
              <a:t>Asıl başlık stilini düzenlemek için tıklayın</a:t>
            </a:r>
          </a:p>
        </p:txBody>
      </p:sp>
      <p:sp>
        <p:nvSpPr>
          <p:cNvPr id="3" name="İçerik Yer Tutucusu 2"/>
          <p:cNvSpPr>
            <a:spLocks noGrp="1"/>
          </p:cNvSpPr>
          <p:nvPr>
            <p:ph sz="half" idx="1" hasCustomPrompt="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hasCustomPrompt="1"/>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FB07A8C9-4AE1-1C44-8AF6-EC4D641FCFBB}" type="datetimeFigureOut">
              <a:rPr lang="tr-TR" smtClean="0"/>
              <a:t>9.11.2024</a:t>
            </a:fld>
            <a:endParaRPr lang="tr-TR" dirty="0"/>
          </a:p>
        </p:txBody>
      </p:sp>
      <p:sp>
        <p:nvSpPr>
          <p:cNvPr id="6" name="Alt Bilgi Yer Tutucusu 5"/>
          <p:cNvSpPr>
            <a:spLocks noGrp="1"/>
          </p:cNvSpPr>
          <p:nvPr>
            <p:ph type="ftr" sz="quarter" idx="11"/>
          </p:nvPr>
        </p:nvSpPr>
        <p:spPr/>
        <p:txBody>
          <a:bodyPr/>
          <a:lstStyle/>
          <a:p>
            <a:endParaRPr lang="tr-TR" dirty="0"/>
          </a:p>
        </p:txBody>
      </p:sp>
      <p:sp>
        <p:nvSpPr>
          <p:cNvPr id="7" name="Slayt Numarası Yer Tutucusu 6"/>
          <p:cNvSpPr>
            <a:spLocks noGrp="1"/>
          </p:cNvSpPr>
          <p:nvPr>
            <p:ph type="sldNum" sz="quarter" idx="12"/>
          </p:nvPr>
        </p:nvSpPr>
        <p:spPr/>
        <p:txBody>
          <a:bodyPr/>
          <a:lstStyle/>
          <a:p>
            <a:fld id="{90F8D9BF-103A-374E-982C-4EF3D8ECF5B5}" type="slidenum">
              <a:rPr lang="tr-TR" smtClean="0"/>
              <a:t>‹#›</a:t>
            </a:fld>
            <a:endParaRPr lang="tr-T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hasCustomPrompt="1"/>
          </p:nvPr>
        </p:nvSpPr>
        <p:spPr>
          <a:xfrm>
            <a:off x="839788" y="365125"/>
            <a:ext cx="10515600" cy="1325563"/>
          </a:xfrm>
        </p:spPr>
        <p:txBody>
          <a:bodyPr/>
          <a:lstStyle/>
          <a:p>
            <a:r>
              <a:rPr lang="tr-TR"/>
              <a:t>Asıl başlık stilini düzenlemek için tıklayın</a:t>
            </a:r>
          </a:p>
        </p:txBody>
      </p:sp>
      <p:sp>
        <p:nvSpPr>
          <p:cNvPr id="3" name="Metin Yer Tutucusu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p:cNvSpPr>
            <a:spLocks noGrp="1"/>
          </p:cNvSpPr>
          <p:nvPr>
            <p:ph sz="half" idx="2" hasCustomPrompt="1"/>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p:cNvSpPr>
            <a:spLocks noGrp="1"/>
          </p:cNvSpPr>
          <p:nvPr>
            <p:ph sz="quarter" idx="4" hasCustomPrompt="1"/>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FB07A8C9-4AE1-1C44-8AF6-EC4D641FCFBB}" type="datetimeFigureOut">
              <a:rPr lang="tr-TR" smtClean="0"/>
              <a:t>9.11.2024</a:t>
            </a:fld>
            <a:endParaRPr lang="tr-TR" dirty="0"/>
          </a:p>
        </p:txBody>
      </p:sp>
      <p:sp>
        <p:nvSpPr>
          <p:cNvPr id="8" name="Alt Bilgi Yer Tutucusu 7"/>
          <p:cNvSpPr>
            <a:spLocks noGrp="1"/>
          </p:cNvSpPr>
          <p:nvPr>
            <p:ph type="ftr" sz="quarter" idx="11"/>
          </p:nvPr>
        </p:nvSpPr>
        <p:spPr/>
        <p:txBody>
          <a:bodyPr/>
          <a:lstStyle/>
          <a:p>
            <a:endParaRPr lang="tr-TR" dirty="0"/>
          </a:p>
        </p:txBody>
      </p:sp>
      <p:sp>
        <p:nvSpPr>
          <p:cNvPr id="9" name="Slayt Numarası Yer Tutucusu 8"/>
          <p:cNvSpPr>
            <a:spLocks noGrp="1"/>
          </p:cNvSpPr>
          <p:nvPr>
            <p:ph type="sldNum" sz="quarter" idx="12"/>
          </p:nvPr>
        </p:nvSpPr>
        <p:spPr/>
        <p:txBody>
          <a:bodyPr/>
          <a:lstStyle/>
          <a:p>
            <a:fld id="{90F8D9BF-103A-374E-982C-4EF3D8ECF5B5}" type="slidenum">
              <a:rPr lang="tr-TR" smtClean="0"/>
              <a:t>‹#›</a:t>
            </a:fld>
            <a:endParaRPr lang="tr-T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hasCustomPrompt="1"/>
          </p:nvPr>
        </p:nvSpPr>
        <p:spPr/>
        <p:txBody>
          <a:bodyPr/>
          <a:lstStyle/>
          <a:p>
            <a:r>
              <a:rPr lang="tr-TR"/>
              <a:t>Asıl başlık stilini düzenlemek için tıklayın</a:t>
            </a:r>
          </a:p>
        </p:txBody>
      </p:sp>
      <p:sp>
        <p:nvSpPr>
          <p:cNvPr id="3" name="Veri Yer Tutucusu 2"/>
          <p:cNvSpPr>
            <a:spLocks noGrp="1"/>
          </p:cNvSpPr>
          <p:nvPr>
            <p:ph type="dt" sz="half" idx="10"/>
          </p:nvPr>
        </p:nvSpPr>
        <p:spPr/>
        <p:txBody>
          <a:bodyPr/>
          <a:lstStyle/>
          <a:p>
            <a:fld id="{FB07A8C9-4AE1-1C44-8AF6-EC4D641FCFBB}" type="datetimeFigureOut">
              <a:rPr lang="tr-TR" smtClean="0"/>
              <a:t>9.11.2024</a:t>
            </a:fld>
            <a:endParaRPr lang="tr-TR" dirty="0"/>
          </a:p>
        </p:txBody>
      </p:sp>
      <p:sp>
        <p:nvSpPr>
          <p:cNvPr id="4" name="Alt Bilgi Yer Tutucusu 3"/>
          <p:cNvSpPr>
            <a:spLocks noGrp="1"/>
          </p:cNvSpPr>
          <p:nvPr>
            <p:ph type="ftr" sz="quarter" idx="11"/>
          </p:nvPr>
        </p:nvSpPr>
        <p:spPr/>
        <p:txBody>
          <a:bodyPr/>
          <a:lstStyle/>
          <a:p>
            <a:endParaRPr lang="tr-TR" dirty="0"/>
          </a:p>
        </p:txBody>
      </p:sp>
      <p:sp>
        <p:nvSpPr>
          <p:cNvPr id="5" name="Slayt Numarası Yer Tutucusu 4"/>
          <p:cNvSpPr>
            <a:spLocks noGrp="1"/>
          </p:cNvSpPr>
          <p:nvPr>
            <p:ph type="sldNum" sz="quarter" idx="12"/>
          </p:nvPr>
        </p:nvSpPr>
        <p:spPr/>
        <p:txBody>
          <a:bodyPr/>
          <a:lstStyle/>
          <a:p>
            <a:fld id="{90F8D9BF-103A-374E-982C-4EF3D8ECF5B5}" type="slidenum">
              <a:rPr lang="tr-TR" smtClean="0"/>
              <a:t>‹#›</a:t>
            </a:fld>
            <a:endParaRPr lang="tr-T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FB07A8C9-4AE1-1C44-8AF6-EC4D641FCFBB}" type="datetimeFigureOut">
              <a:rPr lang="tr-TR" smtClean="0"/>
              <a:t>9.11.2024</a:t>
            </a:fld>
            <a:endParaRPr lang="tr-TR" dirty="0"/>
          </a:p>
        </p:txBody>
      </p:sp>
      <p:sp>
        <p:nvSpPr>
          <p:cNvPr id="3" name="Alt Bilgi Yer Tutucusu 2"/>
          <p:cNvSpPr>
            <a:spLocks noGrp="1"/>
          </p:cNvSpPr>
          <p:nvPr>
            <p:ph type="ftr" sz="quarter" idx="11"/>
          </p:nvPr>
        </p:nvSpPr>
        <p:spPr/>
        <p:txBody>
          <a:bodyPr/>
          <a:lstStyle/>
          <a:p>
            <a:endParaRPr lang="tr-TR" dirty="0"/>
          </a:p>
        </p:txBody>
      </p:sp>
      <p:sp>
        <p:nvSpPr>
          <p:cNvPr id="4" name="Slayt Numarası Yer Tutucusu 3"/>
          <p:cNvSpPr>
            <a:spLocks noGrp="1"/>
          </p:cNvSpPr>
          <p:nvPr>
            <p:ph type="sldNum" sz="quarter" idx="12"/>
          </p:nvPr>
        </p:nvSpPr>
        <p:spPr/>
        <p:txBody>
          <a:bodyPr/>
          <a:lstStyle/>
          <a:p>
            <a:fld id="{90F8D9BF-103A-374E-982C-4EF3D8ECF5B5}" type="slidenum">
              <a:rPr lang="tr-TR" smtClean="0"/>
              <a:t>‹#›</a:t>
            </a:fld>
            <a:endParaRPr lang="tr-T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hasCustomPrompt="1"/>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p:cNvSpPr>
            <a:spLocks noGrp="1"/>
          </p:cNvSpPr>
          <p:nvPr>
            <p:ph type="dt" sz="half" idx="10"/>
          </p:nvPr>
        </p:nvSpPr>
        <p:spPr/>
        <p:txBody>
          <a:bodyPr/>
          <a:lstStyle/>
          <a:p>
            <a:fld id="{FB07A8C9-4AE1-1C44-8AF6-EC4D641FCFBB}" type="datetimeFigureOut">
              <a:rPr lang="tr-TR" smtClean="0"/>
              <a:t>9.11.2024</a:t>
            </a:fld>
            <a:endParaRPr lang="tr-TR" dirty="0"/>
          </a:p>
        </p:txBody>
      </p:sp>
      <p:sp>
        <p:nvSpPr>
          <p:cNvPr id="6" name="Alt Bilgi Yer Tutucusu 5"/>
          <p:cNvSpPr>
            <a:spLocks noGrp="1"/>
          </p:cNvSpPr>
          <p:nvPr>
            <p:ph type="ftr" sz="quarter" idx="11"/>
          </p:nvPr>
        </p:nvSpPr>
        <p:spPr/>
        <p:txBody>
          <a:bodyPr/>
          <a:lstStyle/>
          <a:p>
            <a:endParaRPr lang="tr-TR" dirty="0"/>
          </a:p>
        </p:txBody>
      </p:sp>
      <p:sp>
        <p:nvSpPr>
          <p:cNvPr id="7" name="Slayt Numarası Yer Tutucusu 6"/>
          <p:cNvSpPr>
            <a:spLocks noGrp="1"/>
          </p:cNvSpPr>
          <p:nvPr>
            <p:ph type="sldNum" sz="quarter" idx="12"/>
          </p:nvPr>
        </p:nvSpPr>
        <p:spPr/>
        <p:txBody>
          <a:bodyPr/>
          <a:lstStyle/>
          <a:p>
            <a:fld id="{90F8D9BF-103A-374E-982C-4EF3D8ECF5B5}" type="slidenum">
              <a:rPr lang="tr-TR" smtClean="0"/>
              <a:t>‹#›</a:t>
            </a:fld>
            <a:endParaRPr lang="tr-T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hasCustomPrompt="1"/>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dirty="0"/>
          </a:p>
        </p:txBody>
      </p:sp>
      <p:sp>
        <p:nvSpPr>
          <p:cNvPr id="4" name="Metin Yer Tutucusu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p:cNvSpPr>
            <a:spLocks noGrp="1"/>
          </p:cNvSpPr>
          <p:nvPr>
            <p:ph type="dt" sz="half" idx="10"/>
          </p:nvPr>
        </p:nvSpPr>
        <p:spPr/>
        <p:txBody>
          <a:bodyPr/>
          <a:lstStyle/>
          <a:p>
            <a:fld id="{FB07A8C9-4AE1-1C44-8AF6-EC4D641FCFBB}" type="datetimeFigureOut">
              <a:rPr lang="tr-TR" smtClean="0"/>
              <a:t>9.11.2024</a:t>
            </a:fld>
            <a:endParaRPr lang="tr-TR" dirty="0"/>
          </a:p>
        </p:txBody>
      </p:sp>
      <p:sp>
        <p:nvSpPr>
          <p:cNvPr id="6" name="Alt Bilgi Yer Tutucusu 5"/>
          <p:cNvSpPr>
            <a:spLocks noGrp="1"/>
          </p:cNvSpPr>
          <p:nvPr>
            <p:ph type="ftr" sz="quarter" idx="11"/>
          </p:nvPr>
        </p:nvSpPr>
        <p:spPr/>
        <p:txBody>
          <a:bodyPr/>
          <a:lstStyle/>
          <a:p>
            <a:endParaRPr lang="tr-TR" dirty="0"/>
          </a:p>
        </p:txBody>
      </p:sp>
      <p:sp>
        <p:nvSpPr>
          <p:cNvPr id="7" name="Slayt Numarası Yer Tutucusu 6"/>
          <p:cNvSpPr>
            <a:spLocks noGrp="1"/>
          </p:cNvSpPr>
          <p:nvPr>
            <p:ph type="sldNum" sz="quarter" idx="12"/>
          </p:nvPr>
        </p:nvSpPr>
        <p:spPr/>
        <p:txBody>
          <a:bodyPr/>
          <a:lstStyle/>
          <a:p>
            <a:fld id="{90F8D9BF-103A-374E-982C-4EF3D8ECF5B5}" type="slidenum">
              <a:rPr lang="tr-TR" smtClean="0"/>
              <a:t>‹#›</a:t>
            </a:fld>
            <a:endParaRPr lang="tr-T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07A8C9-4AE1-1C44-8AF6-EC4D641FCFBB}" type="datetimeFigureOut">
              <a:rPr lang="tr-TR" smtClean="0"/>
              <a:t>9.11.2024</a:t>
            </a:fld>
            <a:endParaRPr lang="tr-TR" dirty="0"/>
          </a:p>
        </p:txBody>
      </p:sp>
      <p:sp>
        <p:nvSpPr>
          <p:cNvPr id="5" name="Alt 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dirty="0"/>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F8D9BF-103A-374E-982C-4EF3D8ECF5B5}" type="slidenum">
              <a:rPr lang="tr-TR" smtClean="0"/>
              <a:t>‹#›</a:t>
            </a:fld>
            <a:endParaRPr lang="tr-TR"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jpeg"/><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 Id="rId9" Type="http://schemas.openxmlformats.org/officeDocument/2006/relationships/image" Target="../media/image31.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0" y="0"/>
            <a:ext cx="12192000" cy="6858000"/>
          </a:xfrm>
          <a:prstGeom prst="rect">
            <a:avLst/>
          </a:prstGeom>
          <a:solidFill>
            <a:srgbClr val="A292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pic>
        <p:nvPicPr>
          <p:cNvPr id="8" name="Grafik 7"/>
          <p:cNvPicPr>
            <a:picLocks noChangeAspect="1"/>
          </p:cNvPicPr>
          <p:nvPr/>
        </p:nvPicPr>
        <p:blipFill rotWithShape="1">
          <a:blip r:embed="rId2">
            <a:extLst>
              <a:ext uri="{96DAC541-7B7A-43D3-8B79-37D633B846F1}">
                <asvg:svgBlip xmlns:asvg="http://schemas.microsoft.com/office/drawing/2016/SVG/main" r:embed="rId3"/>
              </a:ext>
            </a:extLst>
          </a:blip>
          <a:srcRect l="16442" t="6504" r="16458" b="67552"/>
          <a:stretch>
            <a:fillRect/>
          </a:stretch>
        </p:blipFill>
        <p:spPr>
          <a:xfrm>
            <a:off x="0" y="-1"/>
            <a:ext cx="12192001" cy="3139187"/>
          </a:xfrm>
          <a:prstGeom prst="rect">
            <a:avLst/>
          </a:prstGeom>
        </p:spPr>
      </p:pic>
      <p:sp>
        <p:nvSpPr>
          <p:cNvPr id="9" name="Metin kutusu 8"/>
          <p:cNvSpPr txBox="1"/>
          <p:nvPr/>
        </p:nvSpPr>
        <p:spPr>
          <a:xfrm>
            <a:off x="718704" y="4263437"/>
            <a:ext cx="10754591" cy="954107"/>
          </a:xfrm>
          <a:prstGeom prst="rect">
            <a:avLst/>
          </a:prstGeom>
          <a:noFill/>
        </p:spPr>
        <p:txBody>
          <a:bodyPr wrap="square" rtlCol="0">
            <a:spAutoFit/>
          </a:bodyPr>
          <a:lstStyle/>
          <a:p>
            <a:pPr algn="ctr"/>
            <a:r>
              <a:rPr lang="tr-TR" sz="2800" spc="600" dirty="0">
                <a:solidFill>
                  <a:schemeClr val="bg1"/>
                </a:solidFill>
                <a:latin typeface="Arial" panose="020B0604020202020204" pitchFamily="34" charset="0"/>
                <a:cs typeface="Arial" panose="020B0604020202020204" pitchFamily="34" charset="0"/>
              </a:rPr>
              <a:t>ÇEVRE VE SÜRDÜRÜLEBİLİRLİK SUNUMU 2023 -2024</a:t>
            </a:r>
          </a:p>
        </p:txBody>
      </p:sp>
      <p:pic>
        <p:nvPicPr>
          <p:cNvPr id="2" name="Resim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81869" y="852619"/>
            <a:ext cx="6171100" cy="436492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0" y="0"/>
            <a:ext cx="1977887" cy="6858000"/>
          </a:xfrm>
          <a:prstGeom prst="rect">
            <a:avLst/>
          </a:prstGeom>
          <a:solidFill>
            <a:srgbClr val="A292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Metin kutusu 2"/>
          <p:cNvSpPr txBox="1"/>
          <p:nvPr/>
        </p:nvSpPr>
        <p:spPr>
          <a:xfrm>
            <a:off x="2246243" y="318052"/>
            <a:ext cx="9464312" cy="1077218"/>
          </a:xfrm>
          <a:prstGeom prst="rect">
            <a:avLst/>
          </a:prstGeom>
          <a:noFill/>
        </p:spPr>
        <p:txBody>
          <a:bodyPr wrap="square" rtlCol="0">
            <a:spAutoFit/>
          </a:bodyPr>
          <a:lstStyle/>
          <a:p>
            <a:pPr algn="ctr"/>
            <a:r>
              <a:rPr lang="tr-TR" sz="3200" b="1" dirty="0">
                <a:solidFill>
                  <a:srgbClr val="776441"/>
                </a:solidFill>
                <a:latin typeface="Arial" panose="020B0604020202020204" pitchFamily="34" charset="0"/>
                <a:cs typeface="Arial" panose="020B0604020202020204" pitchFamily="34" charset="0"/>
              </a:rPr>
              <a:t>CONCORDE DE LUXE RESORT SÜRÜDÜRÜLEBİLİRLİK FAALİYETLERİ</a:t>
            </a:r>
          </a:p>
        </p:txBody>
      </p:sp>
      <p:pic>
        <p:nvPicPr>
          <p:cNvPr id="6" name="Resi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82" y="5454000"/>
            <a:ext cx="1984969" cy="1404000"/>
          </a:xfrm>
          <a:prstGeom prst="rect">
            <a:avLst/>
          </a:prstGeom>
        </p:spPr>
      </p:pic>
      <p:sp>
        <p:nvSpPr>
          <p:cNvPr id="7" name="Metin kutusu 6"/>
          <p:cNvSpPr txBox="1"/>
          <p:nvPr/>
        </p:nvSpPr>
        <p:spPr>
          <a:xfrm>
            <a:off x="2150918" y="1772893"/>
            <a:ext cx="9382991" cy="397738"/>
          </a:xfrm>
          <a:prstGeom prst="rect">
            <a:avLst/>
          </a:prstGeom>
          <a:noFill/>
        </p:spPr>
        <p:txBody>
          <a:bodyPr wrap="square" rtlCol="0">
            <a:spAutoFit/>
          </a:bodyPr>
          <a:lstStyle/>
          <a:p>
            <a:pPr marL="285750" indent="-285750">
              <a:lnSpc>
                <a:spcPct val="107000"/>
              </a:lnSpc>
              <a:spcAft>
                <a:spcPts val="800"/>
              </a:spcAft>
              <a:buFont typeface="Arial" panose="020B0604020202020204" pitchFamily="34" charset="0"/>
              <a:buChar char="•"/>
              <a:defRPr/>
            </a:pPr>
            <a:r>
              <a:rPr lang="tr-TR" sz="2000" dirty="0">
                <a:solidFill>
                  <a:srgbClr val="776441"/>
                </a:solidFill>
                <a:latin typeface="Arial" panose="020B0604020202020204" pitchFamily="34" charset="0"/>
                <a:cs typeface="Arial" panose="020B0604020202020204" pitchFamily="34" charset="0"/>
              </a:rPr>
              <a:t>Ekonomi ve yerel halkın desteklenmesi</a:t>
            </a:r>
          </a:p>
        </p:txBody>
      </p:sp>
      <p:sp>
        <p:nvSpPr>
          <p:cNvPr id="2" name="Text Box 1"/>
          <p:cNvSpPr txBox="1"/>
          <p:nvPr/>
        </p:nvSpPr>
        <p:spPr>
          <a:xfrm>
            <a:off x="2150919" y="2265680"/>
            <a:ext cx="6348845" cy="4524315"/>
          </a:xfrm>
          <a:prstGeom prst="rect">
            <a:avLst/>
          </a:prstGeom>
          <a:noFill/>
        </p:spPr>
        <p:txBody>
          <a:bodyPr wrap="square" rtlCol="0" anchor="t">
            <a:spAutoFit/>
          </a:bodyPr>
          <a:lstStyle/>
          <a:p>
            <a:pPr marL="285750" indent="-285750" algn="just">
              <a:buFont typeface="Wingdings" panose="05000000000000000000" pitchFamily="2" charset="2"/>
              <a:buChar char="ü"/>
            </a:pPr>
            <a:r>
              <a:rPr lang="tr-TR" altLang="en-US" dirty="0">
                <a:solidFill>
                  <a:srgbClr val="776441"/>
                </a:solidFill>
                <a:latin typeface="Arial" panose="020B0604020202020204" pitchFamily="34" charset="0"/>
                <a:cs typeface="Arial" panose="020B0604020202020204" pitchFamily="34" charset="0"/>
              </a:rPr>
              <a:t>Tesisimiz</a:t>
            </a:r>
            <a:r>
              <a:rPr lang="en-US" dirty="0">
                <a:solidFill>
                  <a:srgbClr val="776441"/>
                </a:solidFill>
                <a:latin typeface="Arial" panose="020B0604020202020204" pitchFamily="34" charset="0"/>
                <a:cs typeface="Arial" panose="020B0604020202020204" pitchFamily="34" charset="0"/>
              </a:rPr>
              <a:t> </a:t>
            </a:r>
            <a:r>
              <a:rPr lang="en-US" dirty="0" err="1">
                <a:solidFill>
                  <a:srgbClr val="776441"/>
                </a:solidFill>
                <a:latin typeface="Arial" panose="020B0604020202020204" pitchFamily="34" charset="0"/>
                <a:cs typeface="Arial" panose="020B0604020202020204" pitchFamily="34" charset="0"/>
              </a:rPr>
              <a:t>bünyesinde</a:t>
            </a:r>
            <a:r>
              <a:rPr lang="en-US" dirty="0">
                <a:solidFill>
                  <a:srgbClr val="776441"/>
                </a:solidFill>
                <a:latin typeface="Arial" panose="020B0604020202020204" pitchFamily="34" charset="0"/>
                <a:cs typeface="Arial" panose="020B0604020202020204" pitchFamily="34" charset="0"/>
              </a:rPr>
              <a:t> </a:t>
            </a:r>
            <a:r>
              <a:rPr lang="en-US" dirty="0" err="1">
                <a:solidFill>
                  <a:srgbClr val="776441"/>
                </a:solidFill>
                <a:latin typeface="Arial" panose="020B0604020202020204" pitchFamily="34" charset="0"/>
                <a:cs typeface="Arial" panose="020B0604020202020204" pitchFamily="34" charset="0"/>
              </a:rPr>
              <a:t>çalışanların</a:t>
            </a:r>
            <a:r>
              <a:rPr lang="en-US" dirty="0">
                <a:solidFill>
                  <a:srgbClr val="776441"/>
                </a:solidFill>
                <a:latin typeface="Arial" panose="020B0604020202020204" pitchFamily="34" charset="0"/>
                <a:cs typeface="Arial" panose="020B0604020202020204" pitchFamily="34" charset="0"/>
              </a:rPr>
              <a:t> % 43 </a:t>
            </a:r>
            <a:r>
              <a:rPr lang="en-US" dirty="0" err="1">
                <a:solidFill>
                  <a:srgbClr val="776441"/>
                </a:solidFill>
                <a:latin typeface="Arial" panose="020B0604020202020204" pitchFamily="34" charset="0"/>
                <a:cs typeface="Arial" panose="020B0604020202020204" pitchFamily="34" charset="0"/>
              </a:rPr>
              <a:t>ünün</a:t>
            </a:r>
            <a:r>
              <a:rPr lang="en-US" dirty="0">
                <a:solidFill>
                  <a:srgbClr val="776441"/>
                </a:solidFill>
                <a:latin typeface="Arial" panose="020B0604020202020204" pitchFamily="34" charset="0"/>
                <a:cs typeface="Arial" panose="020B0604020202020204" pitchFamily="34" charset="0"/>
              </a:rPr>
              <a:t> </a:t>
            </a:r>
            <a:r>
              <a:rPr lang="en-US" dirty="0" err="1">
                <a:solidFill>
                  <a:srgbClr val="776441"/>
                </a:solidFill>
                <a:latin typeface="Arial" panose="020B0604020202020204" pitchFamily="34" charset="0"/>
                <a:cs typeface="Arial" panose="020B0604020202020204" pitchFamily="34" charset="0"/>
              </a:rPr>
              <a:t>akdeniz</a:t>
            </a:r>
            <a:r>
              <a:rPr lang="en-US" dirty="0">
                <a:solidFill>
                  <a:srgbClr val="776441"/>
                </a:solidFill>
                <a:latin typeface="Arial" panose="020B0604020202020204" pitchFamily="34" charset="0"/>
                <a:cs typeface="Arial" panose="020B0604020202020204" pitchFamily="34" charset="0"/>
              </a:rPr>
              <a:t> </a:t>
            </a:r>
            <a:r>
              <a:rPr lang="en-US" dirty="0" err="1">
                <a:solidFill>
                  <a:srgbClr val="776441"/>
                </a:solidFill>
                <a:latin typeface="Arial" panose="020B0604020202020204" pitchFamily="34" charset="0"/>
                <a:cs typeface="Arial" panose="020B0604020202020204" pitchFamily="34" charset="0"/>
              </a:rPr>
              <a:t>bölgesinde</a:t>
            </a:r>
            <a:r>
              <a:rPr lang="tr-TR" dirty="0">
                <a:solidFill>
                  <a:srgbClr val="776441"/>
                </a:solidFill>
                <a:latin typeface="Arial" panose="020B0604020202020204" pitchFamily="34" charset="0"/>
                <a:cs typeface="Arial" panose="020B0604020202020204" pitchFamily="34" charset="0"/>
              </a:rPr>
              <a:t> yer almaktadır. </a:t>
            </a:r>
            <a:endParaRPr lang="tr-TR" altLang="en-US" dirty="0">
              <a:solidFill>
                <a:srgbClr val="776441"/>
              </a:solidFill>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ü"/>
            </a:pPr>
            <a:endParaRPr lang="tr-TR" altLang="en-US" dirty="0">
              <a:solidFill>
                <a:srgbClr val="776441"/>
              </a:solidFill>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ü"/>
            </a:pPr>
            <a:r>
              <a:rPr lang="tr-TR" altLang="en-US" dirty="0">
                <a:solidFill>
                  <a:srgbClr val="776441"/>
                </a:solidFill>
                <a:latin typeface="Arial" panose="020B0604020202020204" pitchFamily="34" charset="0"/>
                <a:cs typeface="Arial" panose="020B0604020202020204" pitchFamily="34" charset="0"/>
              </a:rPr>
              <a:t>Yerel istihdamı arttırmak adına </a:t>
            </a:r>
            <a:r>
              <a:rPr lang="tr-TR" altLang="en-US" dirty="0" err="1">
                <a:solidFill>
                  <a:srgbClr val="776441"/>
                </a:solidFill>
                <a:latin typeface="Arial" panose="020B0604020202020204" pitchFamily="34" charset="0"/>
                <a:cs typeface="Arial" panose="020B0604020202020204" pitchFamily="34" charset="0"/>
              </a:rPr>
              <a:t>Mesem</a:t>
            </a:r>
            <a:r>
              <a:rPr lang="tr-TR" altLang="en-US" dirty="0">
                <a:solidFill>
                  <a:srgbClr val="776441"/>
                </a:solidFill>
                <a:latin typeface="Arial" panose="020B0604020202020204" pitchFamily="34" charset="0"/>
                <a:cs typeface="Arial" panose="020B0604020202020204" pitchFamily="34" charset="0"/>
              </a:rPr>
              <a:t> programı (Mesleki Eğitim Merkezi) ile liseyi bitirememiş gençleri örgün eğitim programına alarak meslek edindirme projesi yapılmak da ve devam ettirilmektedir. </a:t>
            </a:r>
          </a:p>
          <a:p>
            <a:pPr marL="285750" indent="-285750" algn="just">
              <a:buFont typeface="Wingdings" panose="05000000000000000000" pitchFamily="2" charset="2"/>
              <a:buChar char="ü"/>
            </a:pPr>
            <a:endParaRPr lang="tr-TR" altLang="en-US" dirty="0">
              <a:solidFill>
                <a:srgbClr val="776441"/>
              </a:solidFill>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ü"/>
            </a:pPr>
            <a:r>
              <a:rPr lang="tr-TR" altLang="en-US" dirty="0">
                <a:solidFill>
                  <a:srgbClr val="776441"/>
                </a:solidFill>
                <a:latin typeface="Arial" panose="020B0604020202020204" pitchFamily="34" charset="0"/>
                <a:cs typeface="Arial" panose="020B0604020202020204" pitchFamily="34" charset="0"/>
              </a:rPr>
              <a:t>Hizmet ve ürün için toplam 1940 tedarikçimiz mevcuttur. Toplamda %33 Antalya dışı %67 yerel firma ile çalışmalar yapılmaktadır.</a:t>
            </a:r>
          </a:p>
          <a:p>
            <a:pPr marL="285750" indent="-285750" algn="just">
              <a:buFont typeface="Wingdings" panose="05000000000000000000" pitchFamily="2" charset="2"/>
              <a:buChar char="ü"/>
            </a:pPr>
            <a:endParaRPr lang="tr-TR" altLang="en-US" dirty="0">
              <a:solidFill>
                <a:srgbClr val="776441"/>
              </a:solidFill>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ü"/>
            </a:pPr>
            <a:r>
              <a:rPr lang="tr-TR" altLang="en-US" dirty="0">
                <a:solidFill>
                  <a:srgbClr val="776441"/>
                </a:solidFill>
                <a:latin typeface="Arial" panose="020B0604020202020204" pitchFamily="34" charset="0"/>
                <a:cs typeface="Arial" panose="020B0604020202020204" pitchFamily="34" charset="0"/>
              </a:rPr>
              <a:t>Yerel satın almaya dikkat edilmekle beraber otelin içerisinde satış yapılabilmesi adına tesis içinde satış alanları da mevcut olarak bulunmaktadır.</a:t>
            </a:r>
          </a:p>
          <a:p>
            <a:endParaRPr lang="tr-TR" altLang="en-US"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a:stretch>
            <a:fillRect/>
          </a:stretch>
        </p:blipFill>
        <p:spPr>
          <a:xfrm rot="5400000">
            <a:off x="8624708" y="2528022"/>
            <a:ext cx="3338195" cy="2225675"/>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9432174" y="2157051"/>
            <a:ext cx="2697480" cy="2615565"/>
          </a:xfrm>
          <a:prstGeom prst="rect">
            <a:avLst/>
          </a:prstGeom>
        </p:spPr>
      </p:pic>
      <p:sp>
        <p:nvSpPr>
          <p:cNvPr id="5" name="Dikdörtgen 4"/>
          <p:cNvSpPr/>
          <p:nvPr/>
        </p:nvSpPr>
        <p:spPr>
          <a:xfrm>
            <a:off x="0" y="0"/>
            <a:ext cx="1977887" cy="6858000"/>
          </a:xfrm>
          <a:prstGeom prst="rect">
            <a:avLst/>
          </a:prstGeom>
          <a:solidFill>
            <a:srgbClr val="A292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Metin kutusu 2"/>
          <p:cNvSpPr txBox="1"/>
          <p:nvPr/>
        </p:nvSpPr>
        <p:spPr>
          <a:xfrm>
            <a:off x="2246243" y="318052"/>
            <a:ext cx="9464312" cy="1077218"/>
          </a:xfrm>
          <a:prstGeom prst="rect">
            <a:avLst/>
          </a:prstGeom>
          <a:noFill/>
        </p:spPr>
        <p:txBody>
          <a:bodyPr wrap="square" rtlCol="0">
            <a:spAutoFit/>
          </a:bodyPr>
          <a:lstStyle/>
          <a:p>
            <a:pPr algn="ctr"/>
            <a:r>
              <a:rPr lang="tr-TR" sz="3200" b="1" dirty="0">
                <a:solidFill>
                  <a:srgbClr val="776441"/>
                </a:solidFill>
                <a:latin typeface="Arial" panose="020B0604020202020204" pitchFamily="34" charset="0"/>
                <a:cs typeface="Arial" panose="020B0604020202020204" pitchFamily="34" charset="0"/>
              </a:rPr>
              <a:t>CONCORDE DE LUXE RESORT SÜRÜDÜRÜLEBİLİRLİK FAALİYETLERİ</a:t>
            </a:r>
          </a:p>
        </p:txBody>
      </p:sp>
      <p:pic>
        <p:nvPicPr>
          <p:cNvPr id="6" name="Resim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82" y="5454000"/>
            <a:ext cx="1984969" cy="1404000"/>
          </a:xfrm>
          <a:prstGeom prst="rect">
            <a:avLst/>
          </a:prstGeom>
        </p:spPr>
      </p:pic>
      <p:sp>
        <p:nvSpPr>
          <p:cNvPr id="7" name="Metin kutusu 6"/>
          <p:cNvSpPr txBox="1"/>
          <p:nvPr/>
        </p:nvSpPr>
        <p:spPr>
          <a:xfrm>
            <a:off x="2150918" y="1454915"/>
            <a:ext cx="9382991" cy="739690"/>
          </a:xfrm>
          <a:prstGeom prst="rect">
            <a:avLst/>
          </a:prstGeom>
          <a:noFill/>
        </p:spPr>
        <p:txBody>
          <a:bodyPr wrap="square" rtlCol="0">
            <a:spAutoFit/>
          </a:bodyPr>
          <a:lstStyle/>
          <a:p>
            <a:pPr marL="285750" indent="-285750">
              <a:lnSpc>
                <a:spcPct val="107000"/>
              </a:lnSpc>
              <a:spcAft>
                <a:spcPts val="800"/>
              </a:spcAft>
              <a:buFont typeface="Arial" panose="020B0604020202020204" pitchFamily="34" charset="0"/>
              <a:buChar char="•"/>
              <a:defRPr/>
            </a:pPr>
            <a:r>
              <a:rPr lang="tr-TR" sz="2000" dirty="0">
                <a:solidFill>
                  <a:srgbClr val="776441"/>
                </a:solidFill>
                <a:latin typeface="Arial" panose="020B0604020202020204" pitchFamily="34" charset="0"/>
                <a:cs typeface="Arial" panose="020B0604020202020204" pitchFamily="34" charset="0"/>
              </a:rPr>
              <a:t>Doğa dostu enerji kaynaklarının ve cihazların kullanımı,</a:t>
            </a:r>
          </a:p>
          <a:p>
            <a:r>
              <a:rPr lang="tr-TR" sz="1400" spc="600" dirty="0">
                <a:solidFill>
                  <a:srgbClr val="776441"/>
                </a:solidFill>
                <a:latin typeface="Arial" panose="020B0604020202020204" pitchFamily="34" charset="0"/>
                <a:cs typeface="Arial" panose="020B0604020202020204" pitchFamily="34" charset="0"/>
              </a:rPr>
              <a:t> </a:t>
            </a:r>
          </a:p>
        </p:txBody>
      </p:sp>
      <p:sp>
        <p:nvSpPr>
          <p:cNvPr id="2" name="Dikdörtgen 1"/>
          <p:cNvSpPr/>
          <p:nvPr/>
        </p:nvSpPr>
        <p:spPr>
          <a:xfrm>
            <a:off x="2246243" y="1958582"/>
            <a:ext cx="7417302" cy="4370427"/>
          </a:xfrm>
          <a:prstGeom prst="rect">
            <a:avLst/>
          </a:prstGeom>
        </p:spPr>
        <p:txBody>
          <a:bodyPr wrap="square">
            <a:spAutoFit/>
          </a:bodyPr>
          <a:lstStyle/>
          <a:p>
            <a:pPr algn="just"/>
            <a:r>
              <a:rPr lang="tr-TR" dirty="0">
                <a:solidFill>
                  <a:srgbClr val="776441"/>
                </a:solidFill>
              </a:rPr>
              <a:t>Öncelikle doğru dostu enerji kaynaklarının ve cihazların kullanımı için «Sürdürülebilir </a:t>
            </a:r>
            <a:r>
              <a:rPr lang="tr-TR" dirty="0" err="1">
                <a:solidFill>
                  <a:srgbClr val="776441"/>
                </a:solidFill>
              </a:rPr>
              <a:t>Satınalma</a:t>
            </a:r>
            <a:r>
              <a:rPr lang="tr-TR" dirty="0">
                <a:solidFill>
                  <a:srgbClr val="776441"/>
                </a:solidFill>
              </a:rPr>
              <a:t> Politikası» oluşturulmuş ve yayınlanmıştır.</a:t>
            </a:r>
          </a:p>
          <a:p>
            <a:pPr marL="285750" indent="-285750" algn="just">
              <a:buFont typeface="Wingdings" panose="05000000000000000000" pitchFamily="2" charset="2"/>
              <a:buChar char="ü"/>
            </a:pPr>
            <a:endParaRPr lang="tr-TR" dirty="0">
              <a:solidFill>
                <a:srgbClr val="776441"/>
              </a:solidFill>
            </a:endParaRPr>
          </a:p>
          <a:p>
            <a:r>
              <a:rPr lang="tr-TR" sz="1400" b="1" i="1" dirty="0">
                <a:solidFill>
                  <a:srgbClr val="776441"/>
                </a:solidFill>
              </a:rPr>
              <a:t>CONCORDE DE LUXE RESORT SÜRDÜRÜLEBİLİR SATIN ALMA POLİTİKASI</a:t>
            </a:r>
            <a:endParaRPr lang="tr-TR" sz="1400" dirty="0">
              <a:solidFill>
                <a:srgbClr val="776441"/>
              </a:solidFill>
            </a:endParaRPr>
          </a:p>
          <a:p>
            <a:r>
              <a:rPr lang="tr-TR" sz="1400" b="1" i="1" dirty="0">
                <a:solidFill>
                  <a:srgbClr val="776441"/>
                </a:solidFill>
              </a:rPr>
              <a:t> </a:t>
            </a:r>
            <a:endParaRPr lang="tr-TR" sz="1400" dirty="0">
              <a:solidFill>
                <a:srgbClr val="776441"/>
              </a:solidFill>
            </a:endParaRPr>
          </a:p>
          <a:p>
            <a:r>
              <a:rPr lang="tr-TR" sz="1400" dirty="0">
                <a:solidFill>
                  <a:srgbClr val="776441"/>
                </a:solidFill>
              </a:rPr>
              <a:t>Tüm işbirlikçilerimiz desteği ile birlikte en iyi kalitede hizmet vermek otelimizin ana hedefidir. Bu hedef doğrultusunda satın alımı yapılan tüm ürünler aşağıda belirtilen kapsamda değerlendirilmekte ve satın alımı yapılmaktadır;</a:t>
            </a:r>
          </a:p>
          <a:p>
            <a:pPr marL="285750" lvl="0" indent="-285750">
              <a:buFont typeface="Wingdings" panose="05000000000000000000" pitchFamily="2" charset="2"/>
              <a:buChar char="ü"/>
            </a:pPr>
            <a:r>
              <a:rPr lang="tr-TR" sz="1400" dirty="0">
                <a:solidFill>
                  <a:srgbClr val="776441"/>
                </a:solidFill>
              </a:rPr>
              <a:t>Her zaman yerel üreticiyi desteklemek ve mümkün olduğunca satın alımları yerel tedarikçilerden yapmak, </a:t>
            </a:r>
          </a:p>
          <a:p>
            <a:pPr marL="285750" lvl="0" indent="-285750">
              <a:buFont typeface="Wingdings" panose="05000000000000000000" pitchFamily="2" charset="2"/>
              <a:buChar char="ü"/>
            </a:pPr>
            <a:r>
              <a:rPr lang="tr-TR" sz="1400" dirty="0">
                <a:solidFill>
                  <a:srgbClr val="776441"/>
                </a:solidFill>
              </a:rPr>
              <a:t>Yöresel ürün ve gelenekleri misafirlere tanıtmak,</a:t>
            </a:r>
          </a:p>
          <a:p>
            <a:pPr marL="285750" lvl="0" indent="-285750">
              <a:buFont typeface="Wingdings" panose="05000000000000000000" pitchFamily="2" charset="2"/>
              <a:buChar char="ü"/>
            </a:pPr>
            <a:r>
              <a:rPr lang="tr-TR" sz="1400" dirty="0">
                <a:solidFill>
                  <a:srgbClr val="776441"/>
                </a:solidFill>
              </a:rPr>
              <a:t>Çevre ve enerji konusunda tüm yasal şartlarını yerine getirmiş olan firmalar ile çalışmak,</a:t>
            </a:r>
          </a:p>
          <a:p>
            <a:pPr marL="285750" lvl="0" indent="-285750">
              <a:buFont typeface="Wingdings" panose="05000000000000000000" pitchFamily="2" charset="2"/>
              <a:buChar char="ü"/>
            </a:pPr>
            <a:r>
              <a:rPr lang="tr-TR" sz="1400" dirty="0">
                <a:solidFill>
                  <a:srgbClr val="776441"/>
                </a:solidFill>
              </a:rPr>
              <a:t>Çevre ve enerji politikası benimsemiş, geri dönüşümü destekleyen firmalar ile çalışmak,</a:t>
            </a:r>
          </a:p>
          <a:p>
            <a:pPr marL="285750" lvl="0" indent="-285750">
              <a:buFont typeface="Wingdings" panose="05000000000000000000" pitchFamily="2" charset="2"/>
              <a:buChar char="ü"/>
            </a:pPr>
            <a:r>
              <a:rPr lang="tr-TR" sz="1400" dirty="0">
                <a:solidFill>
                  <a:srgbClr val="776441"/>
                </a:solidFill>
              </a:rPr>
              <a:t>İthal ürün yerine önceliğin her zaman yerli ürün olmasını sağlamak,</a:t>
            </a:r>
          </a:p>
          <a:p>
            <a:pPr marL="285750" lvl="0" indent="-285750">
              <a:buFont typeface="Wingdings" panose="05000000000000000000" pitchFamily="2" charset="2"/>
              <a:buChar char="ü"/>
            </a:pPr>
            <a:r>
              <a:rPr lang="tr-TR" sz="1400" dirty="0">
                <a:solidFill>
                  <a:srgbClr val="776441"/>
                </a:solidFill>
              </a:rPr>
              <a:t>Daha az atık oluşumuna neden olan ürün tercih etmek,</a:t>
            </a:r>
          </a:p>
          <a:p>
            <a:pPr marL="285750" lvl="0" indent="-285750">
              <a:buFont typeface="Wingdings" panose="05000000000000000000" pitchFamily="2" charset="2"/>
              <a:buChar char="ü"/>
            </a:pPr>
            <a:r>
              <a:rPr lang="tr-TR" sz="1400" dirty="0">
                <a:solidFill>
                  <a:srgbClr val="776441"/>
                </a:solidFill>
              </a:rPr>
              <a:t>A – B Enerji grubu dışında tüketim yapan ürünleri mecbur kalmadıkça kullanmamak,</a:t>
            </a:r>
          </a:p>
          <a:p>
            <a:pPr marL="285750" lvl="0" indent="-285750">
              <a:buFont typeface="Wingdings" panose="05000000000000000000" pitchFamily="2" charset="2"/>
              <a:buChar char="ü"/>
            </a:pPr>
            <a:r>
              <a:rPr lang="tr-TR" sz="1400" dirty="0">
                <a:solidFill>
                  <a:srgbClr val="776441"/>
                </a:solidFill>
              </a:rPr>
              <a:t>Zararlı gazlar içeren ürünlerin satın almasını yapmamak,</a:t>
            </a:r>
          </a:p>
          <a:p>
            <a:pPr marL="285750" indent="-285750">
              <a:buFont typeface="Wingdings" panose="05000000000000000000" pitchFamily="2" charset="2"/>
              <a:buChar char="ü"/>
            </a:pPr>
            <a:r>
              <a:rPr lang="tr-TR" sz="1400" dirty="0">
                <a:solidFill>
                  <a:srgbClr val="776441"/>
                </a:solidFill>
              </a:rPr>
              <a:t>Ulusal ve uluslararası pazarda rekabet eden Otelimiz, daha iyileri başarmak için sadece çalışanlarını değil işbirlikçilerinin de sürekli gelişimi için gereken kararlığı göstermektedir.</a:t>
            </a:r>
          </a:p>
        </p:txBody>
      </p:sp>
    </p:spTree>
    <p:extLst>
      <p:ext uri="{BB962C8B-B14F-4D97-AF65-F5344CB8AC3E}">
        <p14:creationId xmlns:p14="http://schemas.microsoft.com/office/powerpoint/2010/main" val="18022024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9494520" y="1904395"/>
            <a:ext cx="2697480" cy="2615565"/>
          </a:xfrm>
          <a:prstGeom prst="rect">
            <a:avLst/>
          </a:prstGeom>
        </p:spPr>
      </p:pic>
      <p:sp>
        <p:nvSpPr>
          <p:cNvPr id="5" name="Dikdörtgen 4"/>
          <p:cNvSpPr/>
          <p:nvPr/>
        </p:nvSpPr>
        <p:spPr>
          <a:xfrm>
            <a:off x="0" y="0"/>
            <a:ext cx="1977887" cy="6858000"/>
          </a:xfrm>
          <a:prstGeom prst="rect">
            <a:avLst/>
          </a:prstGeom>
          <a:solidFill>
            <a:srgbClr val="A292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Metin kutusu 2"/>
          <p:cNvSpPr txBox="1"/>
          <p:nvPr/>
        </p:nvSpPr>
        <p:spPr>
          <a:xfrm>
            <a:off x="2246243" y="318052"/>
            <a:ext cx="9464312" cy="1077218"/>
          </a:xfrm>
          <a:prstGeom prst="rect">
            <a:avLst/>
          </a:prstGeom>
          <a:noFill/>
        </p:spPr>
        <p:txBody>
          <a:bodyPr wrap="square" rtlCol="0">
            <a:spAutoFit/>
          </a:bodyPr>
          <a:lstStyle/>
          <a:p>
            <a:pPr algn="ctr"/>
            <a:r>
              <a:rPr lang="tr-TR" sz="3200" b="1" dirty="0">
                <a:solidFill>
                  <a:srgbClr val="776441"/>
                </a:solidFill>
                <a:latin typeface="Arial" panose="020B0604020202020204" pitchFamily="34" charset="0"/>
                <a:cs typeface="Arial" panose="020B0604020202020204" pitchFamily="34" charset="0"/>
              </a:rPr>
              <a:t>CONCORDE DE LUXE RESORT SÜRÜDÜRÜLEBİLİRLİK FAALİYETLERİ</a:t>
            </a:r>
          </a:p>
        </p:txBody>
      </p:sp>
      <p:pic>
        <p:nvPicPr>
          <p:cNvPr id="6" name="Resim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82" y="5454000"/>
            <a:ext cx="1984969" cy="1404000"/>
          </a:xfrm>
          <a:prstGeom prst="rect">
            <a:avLst/>
          </a:prstGeom>
        </p:spPr>
      </p:pic>
      <p:sp>
        <p:nvSpPr>
          <p:cNvPr id="7" name="Metin kutusu 6"/>
          <p:cNvSpPr txBox="1"/>
          <p:nvPr/>
        </p:nvSpPr>
        <p:spPr>
          <a:xfrm>
            <a:off x="2150918" y="1395270"/>
            <a:ext cx="9382991" cy="739690"/>
          </a:xfrm>
          <a:prstGeom prst="rect">
            <a:avLst/>
          </a:prstGeom>
          <a:noFill/>
        </p:spPr>
        <p:txBody>
          <a:bodyPr wrap="square" rtlCol="0">
            <a:spAutoFit/>
          </a:bodyPr>
          <a:lstStyle/>
          <a:p>
            <a:pPr marL="285750" indent="-285750">
              <a:lnSpc>
                <a:spcPct val="107000"/>
              </a:lnSpc>
              <a:spcAft>
                <a:spcPts val="800"/>
              </a:spcAft>
              <a:buFont typeface="Arial" panose="020B0604020202020204" pitchFamily="34" charset="0"/>
              <a:buChar char="•"/>
              <a:defRPr/>
            </a:pPr>
            <a:r>
              <a:rPr lang="tr-TR" sz="2000" dirty="0">
                <a:solidFill>
                  <a:srgbClr val="776441"/>
                </a:solidFill>
                <a:latin typeface="Arial" panose="020B0604020202020204" pitchFamily="34" charset="0"/>
                <a:cs typeface="Arial" panose="020B0604020202020204" pitchFamily="34" charset="0"/>
              </a:rPr>
              <a:t>Doğa dostu enerji kaynaklarının ve cihazların kullanımı,</a:t>
            </a:r>
          </a:p>
          <a:p>
            <a:r>
              <a:rPr lang="tr-TR" sz="1400" spc="600" dirty="0">
                <a:solidFill>
                  <a:srgbClr val="776441"/>
                </a:solidFill>
                <a:latin typeface="Arial" panose="020B0604020202020204" pitchFamily="34" charset="0"/>
                <a:cs typeface="Arial" panose="020B0604020202020204" pitchFamily="34" charset="0"/>
              </a:rPr>
              <a:t> </a:t>
            </a:r>
          </a:p>
        </p:txBody>
      </p:sp>
      <p:sp>
        <p:nvSpPr>
          <p:cNvPr id="2" name="Dikdörtgen 1"/>
          <p:cNvSpPr/>
          <p:nvPr/>
        </p:nvSpPr>
        <p:spPr>
          <a:xfrm>
            <a:off x="2150917" y="1820673"/>
            <a:ext cx="7512627" cy="4801314"/>
          </a:xfrm>
          <a:prstGeom prst="rect">
            <a:avLst/>
          </a:prstGeom>
        </p:spPr>
        <p:txBody>
          <a:bodyPr wrap="square">
            <a:spAutoFit/>
          </a:bodyPr>
          <a:lstStyle/>
          <a:p>
            <a:pPr marL="285750" indent="-285750" algn="just">
              <a:buFont typeface="Wingdings" panose="05000000000000000000" pitchFamily="2" charset="2"/>
              <a:buChar char="ü"/>
            </a:pPr>
            <a:r>
              <a:rPr lang="tr-TR" dirty="0">
                <a:solidFill>
                  <a:srgbClr val="776441"/>
                </a:solidFill>
                <a:latin typeface="Arial" panose="020B0604020202020204" pitchFamily="34" charset="0"/>
                <a:cs typeface="Arial" panose="020B0604020202020204" pitchFamily="34" charset="0"/>
              </a:rPr>
              <a:t>En önemli enerji tüketimlerimizden olan elektrik ile ilgili sağlayıcımızın I-REC (Yenilenebilir Enerji Sertifikası) bulunmaktadır.  </a:t>
            </a:r>
          </a:p>
          <a:p>
            <a:pPr marL="285750" indent="-285750" algn="just">
              <a:buFont typeface="Wingdings" panose="05000000000000000000" pitchFamily="2" charset="2"/>
              <a:buChar char="ü"/>
            </a:pPr>
            <a:r>
              <a:rPr lang="tr-TR" dirty="0">
                <a:solidFill>
                  <a:srgbClr val="776441"/>
                </a:solidFill>
                <a:latin typeface="Arial" panose="020B0604020202020204" pitchFamily="34" charset="0"/>
                <a:cs typeface="Arial" panose="020B0604020202020204" pitchFamily="34" charset="0"/>
              </a:rPr>
              <a:t>Tesisimiz </a:t>
            </a:r>
            <a:r>
              <a:rPr lang="en-US" dirty="0">
                <a:solidFill>
                  <a:srgbClr val="776441"/>
                </a:solidFill>
                <a:latin typeface="Arial" panose="020B0604020202020204" pitchFamily="34" charset="0"/>
                <a:cs typeface="Arial" panose="020B0604020202020204" pitchFamily="34" charset="0"/>
              </a:rPr>
              <a:t> </a:t>
            </a:r>
            <a:r>
              <a:rPr lang="en-US" dirty="0" err="1">
                <a:solidFill>
                  <a:srgbClr val="776441"/>
                </a:solidFill>
                <a:latin typeface="Arial" panose="020B0604020202020204" pitchFamily="34" charset="0"/>
                <a:cs typeface="Arial" panose="020B0604020202020204" pitchFamily="34" charset="0"/>
              </a:rPr>
              <a:t>belirli</a:t>
            </a:r>
            <a:r>
              <a:rPr lang="en-US" dirty="0">
                <a:solidFill>
                  <a:srgbClr val="776441"/>
                </a:solidFill>
                <a:latin typeface="Arial" panose="020B0604020202020204" pitchFamily="34" charset="0"/>
                <a:cs typeface="Arial" panose="020B0604020202020204" pitchFamily="34" charset="0"/>
              </a:rPr>
              <a:t> </a:t>
            </a:r>
            <a:r>
              <a:rPr lang="en-US" dirty="0" err="1">
                <a:solidFill>
                  <a:srgbClr val="776441"/>
                </a:solidFill>
                <a:latin typeface="Arial" panose="020B0604020202020204" pitchFamily="34" charset="0"/>
                <a:cs typeface="Arial" panose="020B0604020202020204" pitchFamily="34" charset="0"/>
              </a:rPr>
              <a:t>bir</a:t>
            </a:r>
            <a:r>
              <a:rPr lang="en-US" dirty="0">
                <a:solidFill>
                  <a:srgbClr val="776441"/>
                </a:solidFill>
                <a:latin typeface="Arial" panose="020B0604020202020204" pitchFamily="34" charset="0"/>
                <a:cs typeface="Arial" panose="020B0604020202020204" pitchFamily="34" charset="0"/>
              </a:rPr>
              <a:t> </a:t>
            </a:r>
            <a:r>
              <a:rPr lang="en-US" dirty="0" err="1">
                <a:solidFill>
                  <a:srgbClr val="776441"/>
                </a:solidFill>
                <a:latin typeface="Arial" panose="020B0604020202020204" pitchFamily="34" charset="0"/>
                <a:cs typeface="Arial" panose="020B0604020202020204" pitchFamily="34" charset="0"/>
              </a:rPr>
              <a:t>alanda</a:t>
            </a:r>
            <a:r>
              <a:rPr lang="en-US" dirty="0">
                <a:solidFill>
                  <a:srgbClr val="776441"/>
                </a:solidFill>
                <a:latin typeface="Arial" panose="020B0604020202020204" pitchFamily="34" charset="0"/>
                <a:cs typeface="Arial" panose="020B0604020202020204" pitchFamily="34" charset="0"/>
              </a:rPr>
              <a:t> </a:t>
            </a:r>
            <a:r>
              <a:rPr lang="en-US" dirty="0" err="1">
                <a:solidFill>
                  <a:srgbClr val="776441"/>
                </a:solidFill>
                <a:latin typeface="Arial" panose="020B0604020202020204" pitchFamily="34" charset="0"/>
                <a:cs typeface="Arial" panose="020B0604020202020204" pitchFamily="34" charset="0"/>
              </a:rPr>
              <a:t>güneş</a:t>
            </a:r>
            <a:r>
              <a:rPr lang="en-US" dirty="0">
                <a:solidFill>
                  <a:srgbClr val="776441"/>
                </a:solidFill>
                <a:latin typeface="Arial" panose="020B0604020202020204" pitchFamily="34" charset="0"/>
                <a:cs typeface="Arial" panose="020B0604020202020204" pitchFamily="34" charset="0"/>
              </a:rPr>
              <a:t> </a:t>
            </a:r>
            <a:r>
              <a:rPr lang="en-US" dirty="0" err="1">
                <a:solidFill>
                  <a:srgbClr val="776441"/>
                </a:solidFill>
                <a:latin typeface="Arial" panose="020B0604020202020204" pitchFamily="34" charset="0"/>
                <a:cs typeface="Arial" panose="020B0604020202020204" pitchFamily="34" charset="0"/>
              </a:rPr>
              <a:t>panellerini</a:t>
            </a:r>
            <a:r>
              <a:rPr lang="en-US" dirty="0">
                <a:solidFill>
                  <a:srgbClr val="776441"/>
                </a:solidFill>
                <a:latin typeface="Arial" panose="020B0604020202020204" pitchFamily="34" charset="0"/>
                <a:cs typeface="Arial" panose="020B0604020202020204" pitchFamily="34" charset="0"/>
              </a:rPr>
              <a:t> </a:t>
            </a:r>
            <a:r>
              <a:rPr lang="en-US" dirty="0" err="1">
                <a:solidFill>
                  <a:srgbClr val="776441"/>
                </a:solidFill>
                <a:latin typeface="Arial" panose="020B0604020202020204" pitchFamily="34" charset="0"/>
                <a:cs typeface="Arial" panose="020B0604020202020204" pitchFamily="34" charset="0"/>
              </a:rPr>
              <a:t>kullanmakta</a:t>
            </a:r>
            <a:r>
              <a:rPr lang="en-US" dirty="0">
                <a:solidFill>
                  <a:srgbClr val="776441"/>
                </a:solidFill>
                <a:latin typeface="Arial" panose="020B0604020202020204" pitchFamily="34" charset="0"/>
                <a:cs typeface="Arial" panose="020B0604020202020204" pitchFamily="34" charset="0"/>
              </a:rPr>
              <a:t> </a:t>
            </a:r>
            <a:r>
              <a:rPr lang="en-US" dirty="0" err="1">
                <a:solidFill>
                  <a:srgbClr val="776441"/>
                </a:solidFill>
                <a:latin typeface="Arial" panose="020B0604020202020204" pitchFamily="34" charset="0"/>
                <a:cs typeface="Arial" panose="020B0604020202020204" pitchFamily="34" charset="0"/>
              </a:rPr>
              <a:t>ve</a:t>
            </a:r>
            <a:r>
              <a:rPr lang="en-US" dirty="0">
                <a:solidFill>
                  <a:srgbClr val="776441"/>
                </a:solidFill>
                <a:latin typeface="Arial" panose="020B0604020202020204" pitchFamily="34" charset="0"/>
                <a:cs typeface="Arial" panose="020B0604020202020204" pitchFamily="34" charset="0"/>
              </a:rPr>
              <a:t> </a:t>
            </a:r>
            <a:r>
              <a:rPr lang="tr-TR" dirty="0">
                <a:solidFill>
                  <a:srgbClr val="776441"/>
                </a:solidFill>
                <a:latin typeface="Arial" panose="020B0604020202020204" pitchFamily="34" charset="0"/>
                <a:cs typeface="Arial" panose="020B0604020202020204" pitchFamily="34" charset="0"/>
              </a:rPr>
              <a:t>yenilebilir </a:t>
            </a:r>
            <a:r>
              <a:rPr lang="en-US" dirty="0" err="1">
                <a:solidFill>
                  <a:srgbClr val="776441"/>
                </a:solidFill>
                <a:latin typeface="Arial" panose="020B0604020202020204" pitchFamily="34" charset="0"/>
                <a:cs typeface="Arial" panose="020B0604020202020204" pitchFamily="34" charset="0"/>
              </a:rPr>
              <a:t>enerji</a:t>
            </a:r>
            <a:r>
              <a:rPr lang="en-US" dirty="0">
                <a:solidFill>
                  <a:srgbClr val="776441"/>
                </a:solidFill>
                <a:latin typeface="Arial" panose="020B0604020202020204" pitchFamily="34" charset="0"/>
                <a:cs typeface="Arial" panose="020B0604020202020204" pitchFamily="34" charset="0"/>
              </a:rPr>
              <a:t> </a:t>
            </a:r>
            <a:r>
              <a:rPr lang="tr-TR" dirty="0">
                <a:solidFill>
                  <a:srgbClr val="776441"/>
                </a:solidFill>
                <a:latin typeface="Arial" panose="020B0604020202020204" pitchFamily="34" charset="0"/>
                <a:cs typeface="Arial" panose="020B0604020202020204" pitchFamily="34" charset="0"/>
              </a:rPr>
              <a:t>sağlanmaktadır.</a:t>
            </a:r>
          </a:p>
          <a:p>
            <a:pPr marL="285750" indent="-285750" algn="just">
              <a:buFont typeface="Wingdings" panose="05000000000000000000" pitchFamily="2" charset="2"/>
              <a:buChar char="ü"/>
            </a:pPr>
            <a:r>
              <a:rPr lang="en-US" dirty="0" err="1">
                <a:solidFill>
                  <a:srgbClr val="776441"/>
                </a:solidFill>
                <a:latin typeface="Arial" panose="020B0604020202020204" pitchFamily="34" charset="0"/>
                <a:cs typeface="Arial" panose="020B0604020202020204" pitchFamily="34" charset="0"/>
              </a:rPr>
              <a:t>Kullanılan</a:t>
            </a:r>
            <a:r>
              <a:rPr lang="en-US" dirty="0">
                <a:solidFill>
                  <a:srgbClr val="776441"/>
                </a:solidFill>
                <a:latin typeface="Arial" panose="020B0604020202020204" pitchFamily="34" charset="0"/>
                <a:cs typeface="Arial" panose="020B0604020202020204" pitchFamily="34" charset="0"/>
              </a:rPr>
              <a:t> </a:t>
            </a:r>
            <a:r>
              <a:rPr lang="en-US" dirty="0" err="1">
                <a:solidFill>
                  <a:srgbClr val="776441"/>
                </a:solidFill>
                <a:latin typeface="Arial" panose="020B0604020202020204" pitchFamily="34" charset="0"/>
                <a:cs typeface="Arial" panose="020B0604020202020204" pitchFamily="34" charset="0"/>
              </a:rPr>
              <a:t>makine</a:t>
            </a:r>
            <a:r>
              <a:rPr lang="en-US" dirty="0">
                <a:solidFill>
                  <a:srgbClr val="776441"/>
                </a:solidFill>
                <a:latin typeface="Arial" panose="020B0604020202020204" pitchFamily="34" charset="0"/>
                <a:cs typeface="Arial" panose="020B0604020202020204" pitchFamily="34" charset="0"/>
              </a:rPr>
              <a:t> </a:t>
            </a:r>
            <a:r>
              <a:rPr lang="en-US" dirty="0" err="1">
                <a:solidFill>
                  <a:srgbClr val="776441"/>
                </a:solidFill>
                <a:latin typeface="Arial" panose="020B0604020202020204" pitchFamily="34" charset="0"/>
                <a:cs typeface="Arial" panose="020B0604020202020204" pitchFamily="34" charset="0"/>
              </a:rPr>
              <a:t>ve</a:t>
            </a:r>
            <a:r>
              <a:rPr lang="en-US" dirty="0">
                <a:solidFill>
                  <a:srgbClr val="776441"/>
                </a:solidFill>
                <a:latin typeface="Arial" panose="020B0604020202020204" pitchFamily="34" charset="0"/>
                <a:cs typeface="Arial" panose="020B0604020202020204" pitchFamily="34" charset="0"/>
              </a:rPr>
              <a:t> </a:t>
            </a:r>
            <a:r>
              <a:rPr lang="en-US" dirty="0" err="1">
                <a:solidFill>
                  <a:srgbClr val="776441"/>
                </a:solidFill>
                <a:latin typeface="Arial" panose="020B0604020202020204" pitchFamily="34" charset="0"/>
                <a:cs typeface="Arial" panose="020B0604020202020204" pitchFamily="34" charset="0"/>
              </a:rPr>
              <a:t>ekipmanlarda</a:t>
            </a:r>
            <a:r>
              <a:rPr lang="en-US" dirty="0">
                <a:solidFill>
                  <a:srgbClr val="776441"/>
                </a:solidFill>
                <a:latin typeface="Arial" panose="020B0604020202020204" pitchFamily="34" charset="0"/>
                <a:cs typeface="Arial" panose="020B0604020202020204" pitchFamily="34" charset="0"/>
              </a:rPr>
              <a:t> </a:t>
            </a:r>
            <a:r>
              <a:rPr lang="en-US" dirty="0" err="1">
                <a:solidFill>
                  <a:srgbClr val="776441"/>
                </a:solidFill>
                <a:latin typeface="Arial" panose="020B0604020202020204" pitchFamily="34" charset="0"/>
                <a:cs typeface="Arial" panose="020B0604020202020204" pitchFamily="34" charset="0"/>
              </a:rPr>
              <a:t>enerji</a:t>
            </a:r>
            <a:r>
              <a:rPr lang="en-US" dirty="0">
                <a:solidFill>
                  <a:srgbClr val="776441"/>
                </a:solidFill>
                <a:latin typeface="Arial" panose="020B0604020202020204" pitchFamily="34" charset="0"/>
                <a:cs typeface="Arial" panose="020B0604020202020204" pitchFamily="34" charset="0"/>
              </a:rPr>
              <a:t> </a:t>
            </a:r>
            <a:r>
              <a:rPr lang="en-US" dirty="0" err="1">
                <a:solidFill>
                  <a:srgbClr val="776441"/>
                </a:solidFill>
                <a:latin typeface="Arial" panose="020B0604020202020204" pitchFamily="34" charset="0"/>
                <a:cs typeface="Arial" panose="020B0604020202020204" pitchFamily="34" charset="0"/>
              </a:rPr>
              <a:t>sınıflarına</a:t>
            </a:r>
            <a:r>
              <a:rPr lang="en-US" dirty="0">
                <a:solidFill>
                  <a:srgbClr val="776441"/>
                </a:solidFill>
                <a:latin typeface="Arial" panose="020B0604020202020204" pitchFamily="34" charset="0"/>
                <a:cs typeface="Arial" panose="020B0604020202020204" pitchFamily="34" charset="0"/>
              </a:rPr>
              <a:t> </a:t>
            </a:r>
            <a:r>
              <a:rPr lang="en-US" dirty="0" err="1">
                <a:solidFill>
                  <a:srgbClr val="776441"/>
                </a:solidFill>
                <a:latin typeface="Arial" panose="020B0604020202020204" pitchFamily="34" charset="0"/>
                <a:cs typeface="Arial" panose="020B0604020202020204" pitchFamily="34" charset="0"/>
              </a:rPr>
              <a:t>uygun</a:t>
            </a:r>
            <a:r>
              <a:rPr lang="en-US" dirty="0">
                <a:solidFill>
                  <a:srgbClr val="776441"/>
                </a:solidFill>
                <a:latin typeface="Arial" panose="020B0604020202020204" pitchFamily="34" charset="0"/>
                <a:cs typeface="Arial" panose="020B0604020202020204" pitchFamily="34" charset="0"/>
              </a:rPr>
              <a:t> </a:t>
            </a:r>
            <a:r>
              <a:rPr lang="en-US" dirty="0" err="1">
                <a:solidFill>
                  <a:srgbClr val="776441"/>
                </a:solidFill>
                <a:latin typeface="Arial" panose="020B0604020202020204" pitchFamily="34" charset="0"/>
                <a:cs typeface="Arial" panose="020B0604020202020204" pitchFamily="34" charset="0"/>
              </a:rPr>
              <a:t>satınalma</a:t>
            </a:r>
            <a:r>
              <a:rPr lang="tr-TR" dirty="0">
                <a:solidFill>
                  <a:srgbClr val="776441"/>
                </a:solidFill>
                <a:latin typeface="Arial" panose="020B0604020202020204" pitchFamily="34" charset="0"/>
                <a:cs typeface="Arial" panose="020B0604020202020204" pitchFamily="34" charset="0"/>
              </a:rPr>
              <a:t> yapılmakta ve</a:t>
            </a:r>
            <a:r>
              <a:rPr lang="en-US" dirty="0">
                <a:solidFill>
                  <a:srgbClr val="776441"/>
                </a:solidFill>
                <a:latin typeface="Arial" panose="020B0604020202020204" pitchFamily="34" charset="0"/>
                <a:cs typeface="Arial" panose="020B0604020202020204" pitchFamily="34" charset="0"/>
              </a:rPr>
              <a:t> </a:t>
            </a:r>
            <a:r>
              <a:rPr lang="tr-TR" dirty="0">
                <a:solidFill>
                  <a:srgbClr val="776441"/>
                </a:solidFill>
                <a:latin typeface="Arial" panose="020B0604020202020204" pitchFamily="34" charset="0"/>
                <a:cs typeface="Arial" panose="020B0604020202020204" pitchFamily="34" charset="0"/>
              </a:rPr>
              <a:t>çevre hedefi olarak takip edilmektedir.</a:t>
            </a:r>
            <a:r>
              <a:rPr lang="en-US" dirty="0">
                <a:solidFill>
                  <a:srgbClr val="776441"/>
                </a:solidFill>
                <a:latin typeface="Arial" panose="020B0604020202020204" pitchFamily="34" charset="0"/>
                <a:cs typeface="Arial" panose="020B0604020202020204" pitchFamily="34" charset="0"/>
              </a:rPr>
              <a:t> </a:t>
            </a:r>
            <a:endParaRPr lang="tr-TR" dirty="0">
              <a:solidFill>
                <a:srgbClr val="776441"/>
              </a:solidFill>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ü"/>
            </a:pPr>
            <a:r>
              <a:rPr lang="en-US" dirty="0" err="1">
                <a:solidFill>
                  <a:srgbClr val="776441"/>
                </a:solidFill>
                <a:latin typeface="Arial" panose="020B0604020202020204" pitchFamily="34" charset="0"/>
                <a:cs typeface="Arial" panose="020B0604020202020204" pitchFamily="34" charset="0"/>
              </a:rPr>
              <a:t>Kişibaşı</a:t>
            </a:r>
            <a:r>
              <a:rPr lang="en-US" dirty="0">
                <a:solidFill>
                  <a:srgbClr val="776441"/>
                </a:solidFill>
                <a:latin typeface="Arial" panose="020B0604020202020204" pitchFamily="34" charset="0"/>
                <a:cs typeface="Arial" panose="020B0604020202020204" pitchFamily="34" charset="0"/>
              </a:rPr>
              <a:t> </a:t>
            </a:r>
            <a:r>
              <a:rPr lang="en-US" dirty="0" err="1">
                <a:solidFill>
                  <a:srgbClr val="776441"/>
                </a:solidFill>
                <a:latin typeface="Arial" panose="020B0604020202020204" pitchFamily="34" charset="0"/>
                <a:cs typeface="Arial" panose="020B0604020202020204" pitchFamily="34" charset="0"/>
              </a:rPr>
              <a:t>tüketilen</a:t>
            </a:r>
            <a:r>
              <a:rPr lang="en-US" dirty="0">
                <a:solidFill>
                  <a:srgbClr val="776441"/>
                </a:solidFill>
                <a:latin typeface="Arial" panose="020B0604020202020204" pitchFamily="34" charset="0"/>
                <a:cs typeface="Arial" panose="020B0604020202020204" pitchFamily="34" charset="0"/>
              </a:rPr>
              <a:t> </a:t>
            </a:r>
            <a:r>
              <a:rPr lang="tr-TR" dirty="0">
                <a:solidFill>
                  <a:srgbClr val="776441"/>
                </a:solidFill>
                <a:latin typeface="Arial" panose="020B0604020202020204" pitchFamily="34" charset="0"/>
                <a:cs typeface="Arial" panose="020B0604020202020204" pitchFamily="34" charset="0"/>
              </a:rPr>
              <a:t>elektrik, su ve </a:t>
            </a:r>
            <a:r>
              <a:rPr lang="en-US" dirty="0" err="1">
                <a:solidFill>
                  <a:srgbClr val="776441"/>
                </a:solidFill>
                <a:latin typeface="Arial" panose="020B0604020202020204" pitchFamily="34" charset="0"/>
                <a:cs typeface="Arial" panose="020B0604020202020204" pitchFamily="34" charset="0"/>
              </a:rPr>
              <a:t>doğalgaz</a:t>
            </a:r>
            <a:r>
              <a:rPr lang="en-US" dirty="0">
                <a:solidFill>
                  <a:srgbClr val="776441"/>
                </a:solidFill>
                <a:latin typeface="Arial" panose="020B0604020202020204" pitchFamily="34" charset="0"/>
                <a:cs typeface="Arial" panose="020B0604020202020204" pitchFamily="34" charset="0"/>
              </a:rPr>
              <a:t> </a:t>
            </a:r>
            <a:r>
              <a:rPr lang="tr-TR" dirty="0">
                <a:solidFill>
                  <a:srgbClr val="776441"/>
                </a:solidFill>
                <a:latin typeface="Arial" panose="020B0604020202020204" pitchFamily="34" charset="0"/>
                <a:cs typeface="Arial" panose="020B0604020202020204" pitchFamily="34" charset="0"/>
              </a:rPr>
              <a:t>miktarları da günlük, aylık, 3 aylık ve yıllık olarak hesaplanmakta ve çevre hedefi olarak takip edilmektedir.</a:t>
            </a:r>
            <a:r>
              <a:rPr lang="en-US" dirty="0">
                <a:solidFill>
                  <a:srgbClr val="776441"/>
                </a:solidFill>
                <a:latin typeface="Arial" panose="020B0604020202020204" pitchFamily="34" charset="0"/>
                <a:cs typeface="Arial" panose="020B0604020202020204" pitchFamily="34" charset="0"/>
              </a:rPr>
              <a:t> </a:t>
            </a:r>
            <a:endParaRPr lang="tr-TR" dirty="0">
              <a:solidFill>
                <a:srgbClr val="776441"/>
              </a:solidFill>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ü"/>
            </a:pPr>
            <a:r>
              <a:rPr lang="en-US" dirty="0" err="1">
                <a:solidFill>
                  <a:srgbClr val="776441"/>
                </a:solidFill>
                <a:latin typeface="Arial" panose="020B0604020202020204" pitchFamily="34" charset="0"/>
                <a:cs typeface="Arial" panose="020B0604020202020204" pitchFamily="34" charset="0"/>
              </a:rPr>
              <a:t>Tesisi</a:t>
            </a:r>
            <a:r>
              <a:rPr lang="tr-TR" dirty="0" err="1">
                <a:solidFill>
                  <a:srgbClr val="776441"/>
                </a:solidFill>
                <a:latin typeface="Arial" panose="020B0604020202020204" pitchFamily="34" charset="0"/>
                <a:cs typeface="Arial" panose="020B0604020202020204" pitchFamily="34" charset="0"/>
              </a:rPr>
              <a:t>miz</a:t>
            </a:r>
            <a:r>
              <a:rPr lang="en-US" dirty="0">
                <a:solidFill>
                  <a:srgbClr val="776441"/>
                </a:solidFill>
                <a:latin typeface="Arial" panose="020B0604020202020204" pitchFamily="34" charset="0"/>
                <a:cs typeface="Arial" panose="020B0604020202020204" pitchFamily="34" charset="0"/>
              </a:rPr>
              <a:t> </a:t>
            </a:r>
            <a:r>
              <a:rPr lang="en-US" dirty="0" err="1">
                <a:solidFill>
                  <a:srgbClr val="776441"/>
                </a:solidFill>
                <a:latin typeface="Arial" panose="020B0604020202020204" pitchFamily="34" charset="0"/>
                <a:cs typeface="Arial" panose="020B0604020202020204" pitchFamily="34" charset="0"/>
              </a:rPr>
              <a:t>enerji</a:t>
            </a:r>
            <a:r>
              <a:rPr lang="en-US" dirty="0">
                <a:solidFill>
                  <a:srgbClr val="776441"/>
                </a:solidFill>
                <a:latin typeface="Arial" panose="020B0604020202020204" pitchFamily="34" charset="0"/>
                <a:cs typeface="Arial" panose="020B0604020202020204" pitchFamily="34" charset="0"/>
              </a:rPr>
              <a:t> </a:t>
            </a:r>
            <a:r>
              <a:rPr lang="en-US" dirty="0" err="1">
                <a:solidFill>
                  <a:srgbClr val="776441"/>
                </a:solidFill>
                <a:latin typeface="Arial" panose="020B0604020202020204" pitchFamily="34" charset="0"/>
                <a:cs typeface="Arial" panose="020B0604020202020204" pitchFamily="34" charset="0"/>
              </a:rPr>
              <a:t>tasarrufu</a:t>
            </a:r>
            <a:r>
              <a:rPr lang="en-US" dirty="0">
                <a:solidFill>
                  <a:srgbClr val="776441"/>
                </a:solidFill>
                <a:latin typeface="Arial" panose="020B0604020202020204" pitchFamily="34" charset="0"/>
                <a:cs typeface="Arial" panose="020B0604020202020204" pitchFamily="34" charset="0"/>
              </a:rPr>
              <a:t> </a:t>
            </a:r>
            <a:r>
              <a:rPr lang="en-US" dirty="0" err="1">
                <a:solidFill>
                  <a:srgbClr val="776441"/>
                </a:solidFill>
                <a:latin typeface="Arial" panose="020B0604020202020204" pitchFamily="34" charset="0"/>
                <a:cs typeface="Arial" panose="020B0604020202020204" pitchFamily="34" charset="0"/>
              </a:rPr>
              <a:t>konusunda</a:t>
            </a:r>
            <a:r>
              <a:rPr lang="en-US" dirty="0">
                <a:solidFill>
                  <a:srgbClr val="776441"/>
                </a:solidFill>
                <a:latin typeface="Arial" panose="020B0604020202020204" pitchFamily="34" charset="0"/>
                <a:cs typeface="Arial" panose="020B0604020202020204" pitchFamily="34" charset="0"/>
              </a:rPr>
              <a:t> </a:t>
            </a:r>
            <a:r>
              <a:rPr lang="tr-TR" dirty="0">
                <a:solidFill>
                  <a:srgbClr val="776441"/>
                </a:solidFill>
                <a:latin typeface="Arial" panose="020B0604020202020204" pitchFamily="34" charset="0"/>
                <a:cs typeface="Arial" panose="020B0604020202020204" pitchFamily="34" charset="0"/>
              </a:rPr>
              <a:t>çevre-enerji </a:t>
            </a:r>
            <a:r>
              <a:rPr lang="en-US" dirty="0" err="1">
                <a:solidFill>
                  <a:srgbClr val="776441"/>
                </a:solidFill>
                <a:latin typeface="Arial" panose="020B0604020202020204" pitchFamily="34" charset="0"/>
                <a:cs typeface="Arial" panose="020B0604020202020204" pitchFamily="34" charset="0"/>
              </a:rPr>
              <a:t>hedeflerini</a:t>
            </a:r>
            <a:r>
              <a:rPr lang="en-US" dirty="0">
                <a:solidFill>
                  <a:srgbClr val="776441"/>
                </a:solidFill>
                <a:latin typeface="Arial" panose="020B0604020202020204" pitchFamily="34" charset="0"/>
                <a:cs typeface="Arial" panose="020B0604020202020204" pitchFamily="34" charset="0"/>
              </a:rPr>
              <a:t> </a:t>
            </a:r>
            <a:r>
              <a:rPr lang="en-US" dirty="0" err="1">
                <a:solidFill>
                  <a:srgbClr val="776441"/>
                </a:solidFill>
                <a:latin typeface="Arial" panose="020B0604020202020204" pitchFamily="34" charset="0"/>
                <a:cs typeface="Arial" panose="020B0604020202020204" pitchFamily="34" charset="0"/>
              </a:rPr>
              <a:t>ve</a:t>
            </a:r>
            <a:r>
              <a:rPr lang="en-US" dirty="0">
                <a:solidFill>
                  <a:srgbClr val="776441"/>
                </a:solidFill>
                <a:latin typeface="Arial" panose="020B0604020202020204" pitchFamily="34" charset="0"/>
                <a:cs typeface="Arial" panose="020B0604020202020204" pitchFamily="34" charset="0"/>
              </a:rPr>
              <a:t> </a:t>
            </a:r>
            <a:r>
              <a:rPr lang="en-US" dirty="0" err="1">
                <a:solidFill>
                  <a:srgbClr val="776441"/>
                </a:solidFill>
                <a:latin typeface="Arial" panose="020B0604020202020204" pitchFamily="34" charset="0"/>
                <a:cs typeface="Arial" panose="020B0604020202020204" pitchFamily="34" charset="0"/>
              </a:rPr>
              <a:t>projelerini</a:t>
            </a:r>
            <a:r>
              <a:rPr lang="en-US" dirty="0">
                <a:solidFill>
                  <a:srgbClr val="776441"/>
                </a:solidFill>
                <a:latin typeface="Arial" panose="020B0604020202020204" pitchFamily="34" charset="0"/>
                <a:cs typeface="Arial" panose="020B0604020202020204" pitchFamily="34" charset="0"/>
              </a:rPr>
              <a:t> </a:t>
            </a:r>
            <a:r>
              <a:rPr lang="en-US" dirty="0" err="1">
                <a:solidFill>
                  <a:srgbClr val="776441"/>
                </a:solidFill>
                <a:latin typeface="Arial" panose="020B0604020202020204" pitchFamily="34" charset="0"/>
                <a:cs typeface="Arial" panose="020B0604020202020204" pitchFamily="34" charset="0"/>
              </a:rPr>
              <a:t>takip</a:t>
            </a:r>
            <a:r>
              <a:rPr lang="en-US" dirty="0">
                <a:solidFill>
                  <a:srgbClr val="776441"/>
                </a:solidFill>
                <a:latin typeface="Arial" panose="020B0604020202020204" pitchFamily="34" charset="0"/>
                <a:cs typeface="Arial" panose="020B0604020202020204" pitchFamily="34" charset="0"/>
              </a:rPr>
              <a:t> e</a:t>
            </a:r>
            <a:r>
              <a:rPr lang="tr-TR" dirty="0" err="1">
                <a:solidFill>
                  <a:srgbClr val="776441"/>
                </a:solidFill>
                <a:latin typeface="Arial" panose="020B0604020202020204" pitchFamily="34" charset="0"/>
                <a:cs typeface="Arial" panose="020B0604020202020204" pitchFamily="34" charset="0"/>
              </a:rPr>
              <a:t>tmek</a:t>
            </a:r>
            <a:r>
              <a:rPr lang="tr-TR" dirty="0">
                <a:solidFill>
                  <a:srgbClr val="776441"/>
                </a:solidFill>
                <a:latin typeface="Arial" panose="020B0604020202020204" pitchFamily="34" charset="0"/>
                <a:cs typeface="Arial" panose="020B0604020202020204" pitchFamily="34" charset="0"/>
              </a:rPr>
              <a:t> de </a:t>
            </a:r>
            <a:r>
              <a:rPr lang="en-US" dirty="0" err="1">
                <a:solidFill>
                  <a:srgbClr val="776441"/>
                </a:solidFill>
                <a:latin typeface="Arial" panose="020B0604020202020204" pitchFamily="34" charset="0"/>
                <a:cs typeface="Arial" panose="020B0604020202020204" pitchFamily="34" charset="0"/>
              </a:rPr>
              <a:t>iyileştirme</a:t>
            </a:r>
            <a:r>
              <a:rPr lang="en-US" dirty="0">
                <a:solidFill>
                  <a:srgbClr val="776441"/>
                </a:solidFill>
                <a:latin typeface="Arial" panose="020B0604020202020204" pitchFamily="34" charset="0"/>
                <a:cs typeface="Arial" panose="020B0604020202020204" pitchFamily="34" charset="0"/>
              </a:rPr>
              <a:t> </a:t>
            </a:r>
            <a:r>
              <a:rPr lang="en-US" dirty="0" err="1">
                <a:solidFill>
                  <a:srgbClr val="776441"/>
                </a:solidFill>
                <a:latin typeface="Arial" panose="020B0604020202020204" pitchFamily="34" charset="0"/>
                <a:cs typeface="Arial" panose="020B0604020202020204" pitchFamily="34" charset="0"/>
              </a:rPr>
              <a:t>faaliyetlerine</a:t>
            </a:r>
            <a:r>
              <a:rPr lang="en-US" dirty="0">
                <a:solidFill>
                  <a:srgbClr val="776441"/>
                </a:solidFill>
                <a:latin typeface="Arial" panose="020B0604020202020204" pitchFamily="34" charset="0"/>
                <a:cs typeface="Arial" panose="020B0604020202020204" pitchFamily="34" charset="0"/>
              </a:rPr>
              <a:t> </a:t>
            </a:r>
            <a:r>
              <a:rPr lang="en-US" dirty="0" err="1">
                <a:solidFill>
                  <a:srgbClr val="776441"/>
                </a:solidFill>
                <a:latin typeface="Arial" panose="020B0604020202020204" pitchFamily="34" charset="0"/>
                <a:cs typeface="Arial" panose="020B0604020202020204" pitchFamily="34" charset="0"/>
              </a:rPr>
              <a:t>ağırlık</a:t>
            </a:r>
            <a:r>
              <a:rPr lang="en-US" dirty="0">
                <a:solidFill>
                  <a:srgbClr val="776441"/>
                </a:solidFill>
                <a:latin typeface="Arial" panose="020B0604020202020204" pitchFamily="34" charset="0"/>
                <a:cs typeface="Arial" panose="020B0604020202020204" pitchFamily="34" charset="0"/>
              </a:rPr>
              <a:t> </a:t>
            </a:r>
            <a:r>
              <a:rPr lang="en-US" dirty="0" err="1">
                <a:solidFill>
                  <a:srgbClr val="776441"/>
                </a:solidFill>
                <a:latin typeface="Arial" panose="020B0604020202020204" pitchFamily="34" charset="0"/>
                <a:cs typeface="Arial" panose="020B0604020202020204" pitchFamily="34" charset="0"/>
              </a:rPr>
              <a:t>verme</a:t>
            </a:r>
            <a:r>
              <a:rPr lang="tr-TR" dirty="0" err="1">
                <a:solidFill>
                  <a:srgbClr val="776441"/>
                </a:solidFill>
                <a:latin typeface="Arial" panose="020B0604020202020204" pitchFamily="34" charset="0"/>
                <a:cs typeface="Arial" panose="020B0604020202020204" pitchFamily="34" charset="0"/>
              </a:rPr>
              <a:t>ktedir</a:t>
            </a:r>
            <a:r>
              <a:rPr lang="tr-TR" dirty="0">
                <a:solidFill>
                  <a:srgbClr val="776441"/>
                </a:solidFill>
                <a:latin typeface="Arial" panose="020B0604020202020204" pitchFamily="34" charset="0"/>
                <a:cs typeface="Arial" panose="020B0604020202020204" pitchFamily="34" charset="0"/>
              </a:rPr>
              <a:t>. </a:t>
            </a:r>
          </a:p>
          <a:p>
            <a:pPr marL="285750" indent="-285750" algn="just">
              <a:buFont typeface="Wingdings" panose="05000000000000000000" pitchFamily="2" charset="2"/>
              <a:buChar char="ü"/>
            </a:pPr>
            <a:r>
              <a:rPr lang="tr-TR" dirty="0">
                <a:solidFill>
                  <a:srgbClr val="776441"/>
                </a:solidFill>
                <a:latin typeface="Arial" panose="020B0604020202020204" pitchFamily="34" charset="0"/>
                <a:cs typeface="Arial" panose="020B0604020202020204" pitchFamily="34" charset="0"/>
              </a:rPr>
              <a:t>Misafirlere çarşaf, havlu değişimi uyarı kartları çevre duyarlılık konusunda bilgi verilmektedir. </a:t>
            </a:r>
          </a:p>
          <a:p>
            <a:pPr marL="285750" indent="-285750" algn="just">
              <a:buFont typeface="Wingdings" panose="05000000000000000000" pitchFamily="2" charset="2"/>
              <a:buChar char="ü"/>
            </a:pPr>
            <a:r>
              <a:rPr lang="tr-TR" dirty="0">
                <a:solidFill>
                  <a:srgbClr val="776441"/>
                </a:solidFill>
                <a:latin typeface="Arial" panose="020B0604020202020204" pitchFamily="34" charset="0"/>
                <a:cs typeface="Arial" panose="020B0604020202020204" pitchFamily="34" charset="0"/>
              </a:rPr>
              <a:t>Tesisimizde 2 adet elektrikli şarj istasyonu bulunmakta ve misafirlerimizin kullanıma sunulmaktadır.</a:t>
            </a:r>
          </a:p>
          <a:p>
            <a:pPr marL="285750" indent="-285750" algn="just">
              <a:buFont typeface="Wingdings" panose="05000000000000000000" pitchFamily="2" charset="2"/>
              <a:buChar char="ü"/>
            </a:pPr>
            <a:r>
              <a:rPr lang="tr-TR" dirty="0">
                <a:solidFill>
                  <a:srgbClr val="776441"/>
                </a:solidFill>
                <a:latin typeface="Arial" panose="020B0604020202020204" pitchFamily="34" charset="0"/>
                <a:cs typeface="Arial" panose="020B0604020202020204" pitchFamily="34" charset="0"/>
              </a:rPr>
              <a:t>Yine tesis olarak </a:t>
            </a:r>
            <a:r>
              <a:rPr lang="tr-TR" dirty="0" err="1">
                <a:solidFill>
                  <a:srgbClr val="776441"/>
                </a:solidFill>
                <a:latin typeface="Arial" panose="020B0604020202020204" pitchFamily="34" charset="0"/>
                <a:cs typeface="Arial" panose="020B0604020202020204" pitchFamily="34" charset="0"/>
              </a:rPr>
              <a:t>olarak</a:t>
            </a:r>
            <a:r>
              <a:rPr lang="tr-TR" dirty="0">
                <a:solidFill>
                  <a:srgbClr val="776441"/>
                </a:solidFill>
                <a:latin typeface="Arial" panose="020B0604020202020204" pitchFamily="34" charset="0"/>
                <a:cs typeface="Arial" panose="020B0604020202020204" pitchFamily="34" charset="0"/>
              </a:rPr>
              <a:t> karbon emisyon </a:t>
            </a:r>
            <a:r>
              <a:rPr lang="tr-TR" dirty="0" err="1">
                <a:solidFill>
                  <a:srgbClr val="776441"/>
                </a:solidFill>
                <a:latin typeface="Arial" panose="020B0604020202020204" pitchFamily="34" charset="0"/>
                <a:cs typeface="Arial" panose="020B0604020202020204" pitchFamily="34" charset="0"/>
              </a:rPr>
              <a:t>salımının</a:t>
            </a:r>
            <a:r>
              <a:rPr lang="tr-TR" dirty="0">
                <a:solidFill>
                  <a:srgbClr val="776441"/>
                </a:solidFill>
                <a:latin typeface="Arial" panose="020B0604020202020204" pitchFamily="34" charset="0"/>
                <a:cs typeface="Arial" panose="020B0604020202020204" pitchFamily="34" charset="0"/>
              </a:rPr>
              <a:t> azaltılması için bisiklet dostu otel olarak tüm şartlar sağlanmaktadır.</a:t>
            </a:r>
            <a:endParaRPr lang="en-US" dirty="0">
              <a:solidFill>
                <a:srgbClr val="776441"/>
              </a:solidFill>
              <a:latin typeface="Arial" panose="020B0604020202020204" pitchFamily="34" charset="0"/>
              <a:cs typeface="Arial" panose="020B0604020202020204"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0" y="0"/>
            <a:ext cx="1977887" cy="6858000"/>
          </a:xfrm>
          <a:prstGeom prst="rect">
            <a:avLst/>
          </a:prstGeom>
          <a:solidFill>
            <a:srgbClr val="A292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Metin kutusu 2"/>
          <p:cNvSpPr txBox="1"/>
          <p:nvPr/>
        </p:nvSpPr>
        <p:spPr>
          <a:xfrm>
            <a:off x="2246243" y="318052"/>
            <a:ext cx="9464312" cy="1077218"/>
          </a:xfrm>
          <a:prstGeom prst="rect">
            <a:avLst/>
          </a:prstGeom>
          <a:noFill/>
        </p:spPr>
        <p:txBody>
          <a:bodyPr wrap="square" rtlCol="0">
            <a:spAutoFit/>
          </a:bodyPr>
          <a:lstStyle/>
          <a:p>
            <a:pPr algn="ctr"/>
            <a:r>
              <a:rPr lang="tr-TR" sz="3200" b="1" dirty="0">
                <a:solidFill>
                  <a:srgbClr val="776441"/>
                </a:solidFill>
                <a:latin typeface="Arial" panose="020B0604020202020204" pitchFamily="34" charset="0"/>
                <a:cs typeface="Arial" panose="020B0604020202020204" pitchFamily="34" charset="0"/>
              </a:rPr>
              <a:t>CONCORDE DE LUXE RESORT SÜRÜDÜRÜLEBİLİRLİK FAALİYETLERİ</a:t>
            </a:r>
          </a:p>
        </p:txBody>
      </p:sp>
      <p:pic>
        <p:nvPicPr>
          <p:cNvPr id="6" name="Resi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82" y="5454000"/>
            <a:ext cx="1984969" cy="1404000"/>
          </a:xfrm>
          <a:prstGeom prst="rect">
            <a:avLst/>
          </a:prstGeom>
        </p:spPr>
      </p:pic>
      <p:sp>
        <p:nvSpPr>
          <p:cNvPr id="7" name="Metin kutusu 6"/>
          <p:cNvSpPr txBox="1"/>
          <p:nvPr/>
        </p:nvSpPr>
        <p:spPr>
          <a:xfrm>
            <a:off x="2150918" y="1772893"/>
            <a:ext cx="9382991" cy="739690"/>
          </a:xfrm>
          <a:prstGeom prst="rect">
            <a:avLst/>
          </a:prstGeom>
          <a:noFill/>
        </p:spPr>
        <p:txBody>
          <a:bodyPr wrap="square" rtlCol="0">
            <a:spAutoFit/>
          </a:bodyPr>
          <a:lstStyle/>
          <a:p>
            <a:pPr marL="285750" indent="-285750">
              <a:lnSpc>
                <a:spcPct val="107000"/>
              </a:lnSpc>
              <a:spcAft>
                <a:spcPts val="800"/>
              </a:spcAft>
              <a:buFont typeface="Arial" panose="020B0604020202020204" pitchFamily="34" charset="0"/>
              <a:buChar char="•"/>
              <a:defRPr/>
            </a:pPr>
            <a:r>
              <a:rPr lang="tr-TR" sz="2000" dirty="0">
                <a:solidFill>
                  <a:srgbClr val="776441"/>
                </a:solidFill>
                <a:latin typeface="Arial" panose="020B0604020202020204" pitchFamily="34" charset="0"/>
                <a:cs typeface="Arial" panose="020B0604020202020204" pitchFamily="34" charset="0"/>
              </a:rPr>
              <a:t>Kimyasal kullanımı ve takip edilmesi,</a:t>
            </a:r>
          </a:p>
          <a:p>
            <a:r>
              <a:rPr lang="tr-TR" sz="1400" spc="600" dirty="0">
                <a:solidFill>
                  <a:srgbClr val="776441"/>
                </a:solidFill>
                <a:latin typeface="Arial" panose="020B0604020202020204" pitchFamily="34" charset="0"/>
                <a:cs typeface="Arial" panose="020B0604020202020204" pitchFamily="34" charset="0"/>
              </a:rPr>
              <a:t> </a:t>
            </a:r>
          </a:p>
        </p:txBody>
      </p:sp>
      <p:sp>
        <p:nvSpPr>
          <p:cNvPr id="2" name="Dikdörtgen 1"/>
          <p:cNvSpPr/>
          <p:nvPr/>
        </p:nvSpPr>
        <p:spPr>
          <a:xfrm>
            <a:off x="2150745" y="2552065"/>
            <a:ext cx="5763895" cy="2861310"/>
          </a:xfrm>
          <a:prstGeom prst="rect">
            <a:avLst/>
          </a:prstGeom>
        </p:spPr>
        <p:txBody>
          <a:bodyPr wrap="square">
            <a:spAutoFit/>
          </a:bodyPr>
          <a:lstStyle/>
          <a:p>
            <a:pPr marL="285750" indent="-285750" algn="just">
              <a:buFont typeface="Wingdings" panose="05000000000000000000" pitchFamily="2" charset="2"/>
              <a:buChar char="ü"/>
            </a:pPr>
            <a:r>
              <a:rPr lang="tr-TR" dirty="0">
                <a:solidFill>
                  <a:srgbClr val="776441"/>
                </a:solidFill>
                <a:latin typeface="Arial" panose="020B0604020202020204" pitchFamily="34" charset="0"/>
                <a:cs typeface="Arial" panose="020B0604020202020204" pitchFamily="34" charset="0"/>
              </a:rPr>
              <a:t>Çevre ve Tehlikeli Madde Danışmanlarımız tarafından aylık saha turu yapılmaktadır. </a:t>
            </a:r>
          </a:p>
          <a:p>
            <a:pPr marL="285750" indent="-285750" algn="just">
              <a:buFont typeface="Wingdings" panose="05000000000000000000" pitchFamily="2" charset="2"/>
              <a:buChar char="ü"/>
            </a:pPr>
            <a:endParaRPr lang="tr-TR" dirty="0">
              <a:solidFill>
                <a:srgbClr val="776441"/>
              </a:solidFill>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ü"/>
            </a:pPr>
            <a:r>
              <a:rPr lang="tr-TR" dirty="0">
                <a:solidFill>
                  <a:srgbClr val="776441"/>
                </a:solidFill>
                <a:latin typeface="Arial" panose="020B0604020202020204" pitchFamily="34" charset="0"/>
                <a:cs typeface="Arial" panose="020B0604020202020204" pitchFamily="34" charset="0"/>
              </a:rPr>
              <a:t>Kat Hizmetleri, Çamaşırhane ve </a:t>
            </a:r>
            <a:r>
              <a:rPr lang="tr-TR" dirty="0" err="1">
                <a:solidFill>
                  <a:srgbClr val="776441"/>
                </a:solidFill>
                <a:latin typeface="Arial" panose="020B0604020202020204" pitchFamily="34" charset="0"/>
                <a:cs typeface="Arial" panose="020B0604020202020204" pitchFamily="34" charset="0"/>
              </a:rPr>
              <a:t>Steward</a:t>
            </a:r>
            <a:r>
              <a:rPr lang="tr-TR" dirty="0">
                <a:solidFill>
                  <a:srgbClr val="776441"/>
                </a:solidFill>
                <a:latin typeface="Arial" panose="020B0604020202020204" pitchFamily="34" charset="0"/>
                <a:cs typeface="Arial" panose="020B0604020202020204" pitchFamily="34" charset="0"/>
              </a:rPr>
              <a:t> kişi başı kimyasal tüketimi ile kişi başı yıkama aylık olarak takip edilmektedir. </a:t>
            </a:r>
          </a:p>
          <a:p>
            <a:pPr marL="285750" indent="-285750" algn="just">
              <a:buFont typeface="Wingdings" panose="05000000000000000000" pitchFamily="2" charset="2"/>
              <a:buChar char="ü"/>
            </a:pPr>
            <a:endParaRPr lang="tr-TR" dirty="0">
              <a:solidFill>
                <a:srgbClr val="776441"/>
              </a:solidFill>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ü"/>
            </a:pPr>
            <a:r>
              <a:rPr lang="en-US" dirty="0" err="1">
                <a:solidFill>
                  <a:srgbClr val="776441"/>
                </a:solidFill>
                <a:latin typeface="Arial" panose="020B0604020202020204" pitchFamily="34" charset="0"/>
                <a:cs typeface="Arial" panose="020B0604020202020204" pitchFamily="34" charset="0"/>
              </a:rPr>
              <a:t>Yeşil</a:t>
            </a:r>
            <a:r>
              <a:rPr lang="en-US" dirty="0">
                <a:solidFill>
                  <a:srgbClr val="776441"/>
                </a:solidFill>
                <a:latin typeface="Arial" panose="020B0604020202020204" pitchFamily="34" charset="0"/>
                <a:cs typeface="Arial" panose="020B0604020202020204" pitchFamily="34" charset="0"/>
              </a:rPr>
              <a:t> </a:t>
            </a:r>
            <a:r>
              <a:rPr lang="en-US" dirty="0" err="1">
                <a:solidFill>
                  <a:srgbClr val="776441"/>
                </a:solidFill>
                <a:latin typeface="Arial" panose="020B0604020202020204" pitchFamily="34" charset="0"/>
                <a:cs typeface="Arial" panose="020B0604020202020204" pitchFamily="34" charset="0"/>
              </a:rPr>
              <a:t>etiketli</a:t>
            </a:r>
            <a:r>
              <a:rPr lang="en-US" dirty="0">
                <a:solidFill>
                  <a:srgbClr val="776441"/>
                </a:solidFill>
                <a:latin typeface="Arial" panose="020B0604020202020204" pitchFamily="34" charset="0"/>
                <a:cs typeface="Arial" panose="020B0604020202020204" pitchFamily="34" charset="0"/>
              </a:rPr>
              <a:t> </a:t>
            </a:r>
            <a:r>
              <a:rPr lang="en-US" dirty="0" err="1">
                <a:solidFill>
                  <a:srgbClr val="776441"/>
                </a:solidFill>
                <a:latin typeface="Arial" panose="020B0604020202020204" pitchFamily="34" charset="0"/>
                <a:cs typeface="Arial" panose="020B0604020202020204" pitchFamily="34" charset="0"/>
              </a:rPr>
              <a:t>kimyasal</a:t>
            </a:r>
            <a:r>
              <a:rPr lang="en-US" dirty="0">
                <a:solidFill>
                  <a:srgbClr val="776441"/>
                </a:solidFill>
                <a:latin typeface="Arial" panose="020B0604020202020204" pitchFamily="34" charset="0"/>
                <a:cs typeface="Arial" panose="020B0604020202020204" pitchFamily="34" charset="0"/>
              </a:rPr>
              <a:t> </a:t>
            </a:r>
            <a:r>
              <a:rPr lang="en-US" dirty="0" err="1">
                <a:solidFill>
                  <a:srgbClr val="776441"/>
                </a:solidFill>
                <a:latin typeface="Arial" panose="020B0604020202020204" pitchFamily="34" charset="0"/>
                <a:cs typeface="Arial" panose="020B0604020202020204" pitchFamily="34" charset="0"/>
              </a:rPr>
              <a:t>ürünler</a:t>
            </a:r>
            <a:r>
              <a:rPr lang="en-US" dirty="0">
                <a:solidFill>
                  <a:srgbClr val="776441"/>
                </a:solidFill>
                <a:latin typeface="Arial" panose="020B0604020202020204" pitchFamily="34" charset="0"/>
                <a:cs typeface="Arial" panose="020B0604020202020204" pitchFamily="34" charset="0"/>
              </a:rPr>
              <a:t> </a:t>
            </a:r>
            <a:r>
              <a:rPr lang="en-US" dirty="0" err="1">
                <a:solidFill>
                  <a:srgbClr val="776441"/>
                </a:solidFill>
                <a:latin typeface="Arial" panose="020B0604020202020204" pitchFamily="34" charset="0"/>
                <a:cs typeface="Arial" panose="020B0604020202020204" pitchFamily="34" charset="0"/>
              </a:rPr>
              <a:t>gibi</a:t>
            </a:r>
            <a:r>
              <a:rPr lang="en-US" dirty="0">
                <a:solidFill>
                  <a:srgbClr val="776441"/>
                </a:solidFill>
                <a:latin typeface="Arial" panose="020B0604020202020204" pitchFamily="34" charset="0"/>
                <a:cs typeface="Arial" panose="020B0604020202020204" pitchFamily="34" charset="0"/>
              </a:rPr>
              <a:t> </a:t>
            </a:r>
            <a:r>
              <a:rPr lang="en-US" dirty="0" err="1">
                <a:solidFill>
                  <a:srgbClr val="776441"/>
                </a:solidFill>
                <a:latin typeface="Arial" panose="020B0604020202020204" pitchFamily="34" charset="0"/>
                <a:cs typeface="Arial" panose="020B0604020202020204" pitchFamily="34" charset="0"/>
              </a:rPr>
              <a:t>çevre</a:t>
            </a:r>
            <a:r>
              <a:rPr lang="en-US" dirty="0">
                <a:solidFill>
                  <a:srgbClr val="776441"/>
                </a:solidFill>
                <a:latin typeface="Arial" panose="020B0604020202020204" pitchFamily="34" charset="0"/>
                <a:cs typeface="Arial" panose="020B0604020202020204" pitchFamily="34" charset="0"/>
              </a:rPr>
              <a:t> </a:t>
            </a:r>
            <a:r>
              <a:rPr lang="en-US" dirty="0" err="1">
                <a:solidFill>
                  <a:srgbClr val="776441"/>
                </a:solidFill>
                <a:latin typeface="Arial" panose="020B0604020202020204" pitchFamily="34" charset="0"/>
                <a:cs typeface="Arial" panose="020B0604020202020204" pitchFamily="34" charset="0"/>
              </a:rPr>
              <a:t>dostu</a:t>
            </a:r>
            <a:r>
              <a:rPr lang="en-US" dirty="0">
                <a:solidFill>
                  <a:srgbClr val="776441"/>
                </a:solidFill>
                <a:latin typeface="Arial" panose="020B0604020202020204" pitchFamily="34" charset="0"/>
                <a:cs typeface="Arial" panose="020B0604020202020204" pitchFamily="34" charset="0"/>
              </a:rPr>
              <a:t> </a:t>
            </a:r>
            <a:r>
              <a:rPr lang="en-US" dirty="0" err="1">
                <a:solidFill>
                  <a:srgbClr val="776441"/>
                </a:solidFill>
                <a:latin typeface="Arial" panose="020B0604020202020204" pitchFamily="34" charset="0"/>
                <a:cs typeface="Arial" panose="020B0604020202020204" pitchFamily="34" charset="0"/>
              </a:rPr>
              <a:t>kimyasalların</a:t>
            </a:r>
            <a:r>
              <a:rPr lang="tr-TR" dirty="0">
                <a:solidFill>
                  <a:srgbClr val="776441"/>
                </a:solidFill>
                <a:latin typeface="Arial" panose="020B0604020202020204" pitchFamily="34" charset="0"/>
                <a:cs typeface="Arial" panose="020B0604020202020204" pitchFamily="34" charset="0"/>
              </a:rPr>
              <a:t> </a:t>
            </a:r>
            <a:r>
              <a:rPr lang="en-US" dirty="0" err="1">
                <a:solidFill>
                  <a:srgbClr val="776441"/>
                </a:solidFill>
                <a:latin typeface="Arial" panose="020B0604020202020204" pitchFamily="34" charset="0"/>
                <a:cs typeface="Arial" panose="020B0604020202020204" pitchFamily="34" charset="0"/>
              </a:rPr>
              <a:t>tercih</a:t>
            </a:r>
            <a:r>
              <a:rPr lang="en-US" dirty="0">
                <a:solidFill>
                  <a:srgbClr val="776441"/>
                </a:solidFill>
                <a:latin typeface="Arial" panose="020B0604020202020204" pitchFamily="34" charset="0"/>
                <a:cs typeface="Arial" panose="020B0604020202020204" pitchFamily="34" charset="0"/>
              </a:rPr>
              <a:t> </a:t>
            </a:r>
            <a:r>
              <a:rPr lang="en-US" dirty="0" err="1">
                <a:solidFill>
                  <a:srgbClr val="776441"/>
                </a:solidFill>
                <a:latin typeface="Arial" panose="020B0604020202020204" pitchFamily="34" charset="0"/>
                <a:cs typeface="Arial" panose="020B0604020202020204" pitchFamily="34" charset="0"/>
              </a:rPr>
              <a:t>edilmesi</a:t>
            </a:r>
            <a:r>
              <a:rPr lang="en-US" dirty="0">
                <a:solidFill>
                  <a:srgbClr val="776441"/>
                </a:solidFill>
                <a:latin typeface="Arial" panose="020B0604020202020204" pitchFamily="34" charset="0"/>
                <a:cs typeface="Arial" panose="020B0604020202020204" pitchFamily="34" charset="0"/>
              </a:rPr>
              <a:t> </a:t>
            </a:r>
            <a:r>
              <a:rPr lang="en-US" dirty="0" err="1">
                <a:solidFill>
                  <a:srgbClr val="776441"/>
                </a:solidFill>
                <a:latin typeface="Arial" panose="020B0604020202020204" pitchFamily="34" charset="0"/>
                <a:cs typeface="Arial" panose="020B0604020202020204" pitchFamily="34" charset="0"/>
              </a:rPr>
              <a:t>ve</a:t>
            </a:r>
            <a:r>
              <a:rPr lang="en-US" dirty="0">
                <a:solidFill>
                  <a:srgbClr val="776441"/>
                </a:solidFill>
                <a:latin typeface="Arial" panose="020B0604020202020204" pitchFamily="34" charset="0"/>
                <a:cs typeface="Arial" panose="020B0604020202020204" pitchFamily="34" charset="0"/>
              </a:rPr>
              <a:t> </a:t>
            </a:r>
            <a:r>
              <a:rPr lang="tr-TR" dirty="0">
                <a:solidFill>
                  <a:srgbClr val="776441"/>
                </a:solidFill>
                <a:latin typeface="Arial" panose="020B0604020202020204" pitchFamily="34" charset="0"/>
                <a:cs typeface="Arial" panose="020B0604020202020204" pitchFamily="34" charset="0"/>
              </a:rPr>
              <a:t> </a:t>
            </a:r>
            <a:r>
              <a:rPr lang="en-US" dirty="0" err="1">
                <a:solidFill>
                  <a:srgbClr val="776441"/>
                </a:solidFill>
                <a:latin typeface="Arial" panose="020B0604020202020204" pitchFamily="34" charset="0"/>
                <a:cs typeface="Arial" panose="020B0604020202020204" pitchFamily="34" charset="0"/>
              </a:rPr>
              <a:t>ileriki</a:t>
            </a:r>
            <a:r>
              <a:rPr lang="en-US" dirty="0">
                <a:solidFill>
                  <a:srgbClr val="776441"/>
                </a:solidFill>
                <a:latin typeface="Arial" panose="020B0604020202020204" pitchFamily="34" charset="0"/>
                <a:cs typeface="Arial" panose="020B0604020202020204" pitchFamily="34" charset="0"/>
              </a:rPr>
              <a:t> </a:t>
            </a:r>
            <a:r>
              <a:rPr lang="en-US" dirty="0" err="1">
                <a:solidFill>
                  <a:srgbClr val="776441"/>
                </a:solidFill>
                <a:latin typeface="Arial" panose="020B0604020202020204" pitchFamily="34" charset="0"/>
                <a:cs typeface="Arial" panose="020B0604020202020204" pitchFamily="34" charset="0"/>
              </a:rPr>
              <a:t>dönem</a:t>
            </a:r>
            <a:r>
              <a:rPr lang="en-US" dirty="0">
                <a:solidFill>
                  <a:srgbClr val="776441"/>
                </a:solidFill>
                <a:latin typeface="Arial" panose="020B0604020202020204" pitchFamily="34" charset="0"/>
                <a:cs typeface="Arial" panose="020B0604020202020204" pitchFamily="34" charset="0"/>
              </a:rPr>
              <a:t> </a:t>
            </a:r>
            <a:r>
              <a:rPr lang="en-US" dirty="0" err="1">
                <a:solidFill>
                  <a:srgbClr val="776441"/>
                </a:solidFill>
                <a:latin typeface="Arial" panose="020B0604020202020204" pitchFamily="34" charset="0"/>
                <a:cs typeface="Arial" panose="020B0604020202020204" pitchFamily="34" charset="0"/>
              </a:rPr>
              <a:t>için</a:t>
            </a:r>
            <a:r>
              <a:rPr lang="en-US" dirty="0">
                <a:solidFill>
                  <a:srgbClr val="776441"/>
                </a:solidFill>
                <a:latin typeface="Arial" panose="020B0604020202020204" pitchFamily="34" charset="0"/>
                <a:cs typeface="Arial" panose="020B0604020202020204" pitchFamily="34" charset="0"/>
              </a:rPr>
              <a:t> </a:t>
            </a:r>
            <a:r>
              <a:rPr lang="en-US" dirty="0" err="1">
                <a:solidFill>
                  <a:srgbClr val="776441"/>
                </a:solidFill>
                <a:latin typeface="Arial" panose="020B0604020202020204" pitchFamily="34" charset="0"/>
                <a:cs typeface="Arial" panose="020B0604020202020204" pitchFamily="34" charset="0"/>
              </a:rPr>
              <a:t>hedeflenme</a:t>
            </a:r>
            <a:r>
              <a:rPr lang="tr-TR" dirty="0" err="1">
                <a:solidFill>
                  <a:srgbClr val="776441"/>
                </a:solidFill>
                <a:latin typeface="Arial" panose="020B0604020202020204" pitchFamily="34" charset="0"/>
                <a:cs typeface="Arial" panose="020B0604020202020204" pitchFamily="34" charset="0"/>
              </a:rPr>
              <a:t>ktedir</a:t>
            </a:r>
            <a:r>
              <a:rPr lang="tr-TR" dirty="0">
                <a:solidFill>
                  <a:srgbClr val="776441"/>
                </a:solidFill>
                <a:latin typeface="Arial" panose="020B0604020202020204" pitchFamily="34" charset="0"/>
                <a:cs typeface="Arial" panose="020B0604020202020204" pitchFamily="34" charset="0"/>
              </a:rPr>
              <a:t>.</a:t>
            </a:r>
            <a:endParaRPr lang="en-US" dirty="0">
              <a:solidFill>
                <a:srgbClr val="776441"/>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a:stretch>
            <a:fillRect/>
          </a:stretch>
        </p:blipFill>
        <p:spPr>
          <a:xfrm>
            <a:off x="8069580" y="1772920"/>
            <a:ext cx="3916680" cy="374142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0" y="0"/>
            <a:ext cx="1977887" cy="6858000"/>
          </a:xfrm>
          <a:prstGeom prst="rect">
            <a:avLst/>
          </a:prstGeom>
          <a:solidFill>
            <a:srgbClr val="A292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Metin kutusu 2"/>
          <p:cNvSpPr txBox="1"/>
          <p:nvPr/>
        </p:nvSpPr>
        <p:spPr>
          <a:xfrm>
            <a:off x="2246243" y="318052"/>
            <a:ext cx="9464312" cy="1077218"/>
          </a:xfrm>
          <a:prstGeom prst="rect">
            <a:avLst/>
          </a:prstGeom>
          <a:noFill/>
        </p:spPr>
        <p:txBody>
          <a:bodyPr wrap="square" rtlCol="0">
            <a:spAutoFit/>
          </a:bodyPr>
          <a:lstStyle/>
          <a:p>
            <a:pPr algn="ctr"/>
            <a:r>
              <a:rPr lang="tr-TR" sz="3200" b="1" dirty="0">
                <a:solidFill>
                  <a:srgbClr val="776441"/>
                </a:solidFill>
                <a:latin typeface="Arial" panose="020B0604020202020204" pitchFamily="34" charset="0"/>
                <a:cs typeface="Arial" panose="020B0604020202020204" pitchFamily="34" charset="0"/>
              </a:rPr>
              <a:t>CONCORDE DE LUXE RESORT SÜRÜDÜRÜLEBİLİRLİK FAALİYETLERİ</a:t>
            </a:r>
          </a:p>
        </p:txBody>
      </p:sp>
      <p:pic>
        <p:nvPicPr>
          <p:cNvPr id="6" name="Resi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82" y="5454000"/>
            <a:ext cx="1984969" cy="1404000"/>
          </a:xfrm>
          <a:prstGeom prst="rect">
            <a:avLst/>
          </a:prstGeom>
        </p:spPr>
      </p:pic>
      <p:sp>
        <p:nvSpPr>
          <p:cNvPr id="7" name="Metin kutusu 6"/>
          <p:cNvSpPr txBox="1"/>
          <p:nvPr/>
        </p:nvSpPr>
        <p:spPr>
          <a:xfrm>
            <a:off x="2150918" y="1478719"/>
            <a:ext cx="9382991" cy="739690"/>
          </a:xfrm>
          <a:prstGeom prst="rect">
            <a:avLst/>
          </a:prstGeom>
          <a:noFill/>
        </p:spPr>
        <p:txBody>
          <a:bodyPr wrap="square" rtlCol="0">
            <a:spAutoFit/>
          </a:bodyPr>
          <a:lstStyle/>
          <a:p>
            <a:pPr marL="285750" indent="-285750">
              <a:lnSpc>
                <a:spcPct val="107000"/>
              </a:lnSpc>
              <a:spcAft>
                <a:spcPts val="800"/>
              </a:spcAft>
              <a:buFont typeface="Arial" panose="020B0604020202020204" pitchFamily="34" charset="0"/>
              <a:buChar char="•"/>
              <a:defRPr/>
            </a:pPr>
            <a:r>
              <a:rPr lang="tr-TR" sz="2000" dirty="0">
                <a:solidFill>
                  <a:srgbClr val="776441"/>
                </a:solidFill>
                <a:latin typeface="Arial" panose="020B0604020202020204" pitchFamily="34" charset="0"/>
                <a:cs typeface="Arial" panose="020B0604020202020204" pitchFamily="34" charset="0"/>
              </a:rPr>
              <a:t>Atıkların kontrolü ve değerlendirilmesi,</a:t>
            </a:r>
          </a:p>
          <a:p>
            <a:r>
              <a:rPr lang="tr-TR" sz="1400" spc="600" dirty="0">
                <a:solidFill>
                  <a:srgbClr val="776441"/>
                </a:solidFill>
                <a:latin typeface="Arial" panose="020B0604020202020204" pitchFamily="34" charset="0"/>
                <a:cs typeface="Arial" panose="020B0604020202020204" pitchFamily="34" charset="0"/>
              </a:rPr>
              <a:t> </a:t>
            </a:r>
          </a:p>
        </p:txBody>
      </p:sp>
      <p:sp>
        <p:nvSpPr>
          <p:cNvPr id="2" name="Text Box 1"/>
          <p:cNvSpPr txBox="1"/>
          <p:nvPr/>
        </p:nvSpPr>
        <p:spPr>
          <a:xfrm>
            <a:off x="2150918" y="2079853"/>
            <a:ext cx="5506085" cy="4247317"/>
          </a:xfrm>
          <a:prstGeom prst="rect">
            <a:avLst/>
          </a:prstGeom>
          <a:noFill/>
        </p:spPr>
        <p:txBody>
          <a:bodyPr wrap="square" rtlCol="0">
            <a:spAutoFit/>
          </a:bodyPr>
          <a:lstStyle/>
          <a:p>
            <a:pPr marL="285750" indent="-285750" algn="just">
              <a:buFont typeface="Wingdings" panose="05000000000000000000" charset="0"/>
              <a:buChar char="ü"/>
            </a:pPr>
            <a:r>
              <a:rPr lang="tr-TR" altLang="en-US" dirty="0">
                <a:solidFill>
                  <a:srgbClr val="776441"/>
                </a:solidFill>
                <a:latin typeface="Arial" panose="020B0604020202020204" pitchFamily="34" charset="0"/>
                <a:cs typeface="Arial" panose="020B0604020202020204" pitchFamily="34" charset="0"/>
              </a:rPr>
              <a:t>Öncelikle tesisimizde misafir ve personel alanlarında kaynağında atık ayrışımları yapılmakta ve lisanslı firmalara verilmektedir.</a:t>
            </a:r>
          </a:p>
          <a:p>
            <a:pPr marL="285750" indent="-285750" algn="just">
              <a:buFont typeface="Wingdings" panose="05000000000000000000" charset="0"/>
              <a:buChar char="ü"/>
            </a:pPr>
            <a:r>
              <a:rPr lang="tr-TR" altLang="en-US" dirty="0">
                <a:solidFill>
                  <a:srgbClr val="776441"/>
                </a:solidFill>
                <a:latin typeface="Arial" panose="020B0604020202020204" pitchFamily="34" charset="0"/>
                <a:cs typeface="Arial" panose="020B0604020202020204" pitchFamily="34" charset="0"/>
              </a:rPr>
              <a:t>Organik ve ambalaj atıkları ay sonunda alınan atık miktarları firma tarafından raporlanmaktadır. </a:t>
            </a:r>
          </a:p>
          <a:p>
            <a:pPr marL="285750" indent="-285750" algn="just">
              <a:buFont typeface="Wingdings" panose="05000000000000000000" charset="0"/>
              <a:buChar char="ü"/>
            </a:pPr>
            <a:r>
              <a:rPr lang="tr-TR" altLang="en-US" dirty="0">
                <a:solidFill>
                  <a:srgbClr val="776441"/>
                </a:solidFill>
                <a:latin typeface="Arial" panose="020B0604020202020204" pitchFamily="34" charset="0"/>
                <a:cs typeface="Arial" panose="020B0604020202020204" pitchFamily="34" charset="0"/>
              </a:rPr>
              <a:t>Tehlikeli atıkların Atık talebi elektronik sistem üzerinden yapılarak </a:t>
            </a:r>
            <a:r>
              <a:rPr lang="tr-TR" altLang="en-US" dirty="0" err="1">
                <a:solidFill>
                  <a:srgbClr val="776441"/>
                </a:solidFill>
                <a:latin typeface="Arial" panose="020B0604020202020204" pitchFamily="34" charset="0"/>
                <a:cs typeface="Arial" panose="020B0604020202020204" pitchFamily="34" charset="0"/>
              </a:rPr>
              <a:t>bertarafı</a:t>
            </a:r>
            <a:r>
              <a:rPr lang="tr-TR" altLang="en-US" dirty="0">
                <a:solidFill>
                  <a:srgbClr val="776441"/>
                </a:solidFill>
                <a:latin typeface="Arial" panose="020B0604020202020204" pitchFamily="34" charset="0"/>
                <a:cs typeface="Arial" panose="020B0604020202020204" pitchFamily="34" charset="0"/>
              </a:rPr>
              <a:t> durumu da yine bu sistem üzerinden izlenmektedir.</a:t>
            </a:r>
          </a:p>
          <a:p>
            <a:pPr marL="285750" indent="-285750" algn="just">
              <a:buFont typeface="Wingdings" panose="05000000000000000000" charset="0"/>
              <a:buChar char="ü"/>
            </a:pPr>
            <a:r>
              <a:rPr lang="tr-TR" altLang="en-US" dirty="0">
                <a:solidFill>
                  <a:srgbClr val="776441"/>
                </a:solidFill>
                <a:latin typeface="Arial" panose="020B0604020202020204" pitchFamily="34" charset="0"/>
                <a:cs typeface="Arial" panose="020B0604020202020204" pitchFamily="34" charset="0"/>
              </a:rPr>
              <a:t>Tehlikeli madde danışmanları tarafından  Yıllık Tehlikeli Atık Beyanının yapılmakta ve ilgili resmi kurumlara raporlanmaktadır.</a:t>
            </a:r>
          </a:p>
          <a:p>
            <a:pPr marL="285750" indent="-285750" algn="just">
              <a:buFont typeface="Wingdings" panose="05000000000000000000" charset="0"/>
              <a:buChar char="ü"/>
            </a:pPr>
            <a:r>
              <a:rPr lang="tr-TR" altLang="en-US" dirty="0">
                <a:solidFill>
                  <a:srgbClr val="776441"/>
                </a:solidFill>
                <a:latin typeface="Arial" panose="020B0604020202020204" pitchFamily="34" charset="0"/>
                <a:cs typeface="Arial" panose="020B0604020202020204" pitchFamily="34" charset="0"/>
              </a:rPr>
              <a:t>Çevre ve enerji hedefi olarak belirlenmekte ve aylık atık miktarları izlenmekle beraber Yönetim Gözden Geçirme toplantılarında değerlendirilmektedir. </a:t>
            </a:r>
          </a:p>
        </p:txBody>
      </p:sp>
      <p:pic>
        <p:nvPicPr>
          <p:cNvPr id="4" name="Picture 3"/>
          <p:cNvPicPr>
            <a:picLocks noChangeAspect="1"/>
          </p:cNvPicPr>
          <p:nvPr/>
        </p:nvPicPr>
        <p:blipFill>
          <a:blip r:embed="rId3"/>
          <a:stretch>
            <a:fillRect/>
          </a:stretch>
        </p:blipFill>
        <p:spPr>
          <a:xfrm>
            <a:off x="7656830" y="1957705"/>
            <a:ext cx="4053840" cy="381000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0" y="0"/>
            <a:ext cx="1977887" cy="6858000"/>
          </a:xfrm>
          <a:prstGeom prst="rect">
            <a:avLst/>
          </a:prstGeom>
          <a:solidFill>
            <a:srgbClr val="A292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Metin kutusu 2"/>
          <p:cNvSpPr txBox="1"/>
          <p:nvPr/>
        </p:nvSpPr>
        <p:spPr>
          <a:xfrm>
            <a:off x="2246243" y="318052"/>
            <a:ext cx="9464312" cy="1077218"/>
          </a:xfrm>
          <a:prstGeom prst="rect">
            <a:avLst/>
          </a:prstGeom>
          <a:noFill/>
        </p:spPr>
        <p:txBody>
          <a:bodyPr wrap="square" rtlCol="0">
            <a:spAutoFit/>
          </a:bodyPr>
          <a:lstStyle/>
          <a:p>
            <a:pPr algn="ctr"/>
            <a:r>
              <a:rPr lang="tr-TR" sz="3200" b="1" dirty="0">
                <a:solidFill>
                  <a:srgbClr val="776441"/>
                </a:solidFill>
                <a:latin typeface="Arial" panose="020B0604020202020204" pitchFamily="34" charset="0"/>
                <a:cs typeface="Arial" panose="020B0604020202020204" pitchFamily="34" charset="0"/>
              </a:rPr>
              <a:t>CONCORDE DE LUXE RESORT SÜRÜDÜRÜLEBİLİRLİK FAALİYETLERİ</a:t>
            </a:r>
          </a:p>
        </p:txBody>
      </p:sp>
      <p:pic>
        <p:nvPicPr>
          <p:cNvPr id="6" name="Resi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82" y="5454000"/>
            <a:ext cx="1984969" cy="1404000"/>
          </a:xfrm>
          <a:prstGeom prst="rect">
            <a:avLst/>
          </a:prstGeom>
        </p:spPr>
      </p:pic>
      <p:sp>
        <p:nvSpPr>
          <p:cNvPr id="7" name="Metin kutusu 6"/>
          <p:cNvSpPr txBox="1"/>
          <p:nvPr/>
        </p:nvSpPr>
        <p:spPr>
          <a:xfrm>
            <a:off x="2150918" y="1772893"/>
            <a:ext cx="9382991" cy="739690"/>
          </a:xfrm>
          <a:prstGeom prst="rect">
            <a:avLst/>
          </a:prstGeom>
          <a:noFill/>
        </p:spPr>
        <p:txBody>
          <a:bodyPr wrap="square" rtlCol="0">
            <a:spAutoFit/>
          </a:bodyPr>
          <a:lstStyle/>
          <a:p>
            <a:pPr marL="285750" indent="-285750">
              <a:lnSpc>
                <a:spcPct val="107000"/>
              </a:lnSpc>
              <a:spcAft>
                <a:spcPts val="800"/>
              </a:spcAft>
              <a:buFont typeface="Arial" panose="020B0604020202020204" pitchFamily="34" charset="0"/>
              <a:buChar char="•"/>
              <a:defRPr/>
            </a:pPr>
            <a:r>
              <a:rPr lang="tr-TR" sz="2000" dirty="0">
                <a:solidFill>
                  <a:srgbClr val="776441"/>
                </a:solidFill>
                <a:latin typeface="Arial" panose="020B0604020202020204" pitchFamily="34" charset="0"/>
                <a:cs typeface="Arial" panose="020B0604020202020204" pitchFamily="34" charset="0"/>
              </a:rPr>
              <a:t>Tarihi ve kültürel zenginliklerimizin tanıtılması ve korunması</a:t>
            </a:r>
          </a:p>
          <a:p>
            <a:r>
              <a:rPr lang="tr-TR" sz="1400" spc="600" dirty="0">
                <a:solidFill>
                  <a:srgbClr val="776441"/>
                </a:solidFill>
                <a:latin typeface="Arial" panose="020B0604020202020204" pitchFamily="34" charset="0"/>
                <a:cs typeface="Arial" panose="020B0604020202020204" pitchFamily="34" charset="0"/>
              </a:rPr>
              <a:t> </a:t>
            </a:r>
          </a:p>
        </p:txBody>
      </p:sp>
      <p:sp>
        <p:nvSpPr>
          <p:cNvPr id="2" name="Text Box 1"/>
          <p:cNvSpPr txBox="1"/>
          <p:nvPr/>
        </p:nvSpPr>
        <p:spPr>
          <a:xfrm>
            <a:off x="2319020" y="2512695"/>
            <a:ext cx="5477106" cy="3416320"/>
          </a:xfrm>
          <a:prstGeom prst="rect">
            <a:avLst/>
          </a:prstGeom>
          <a:noFill/>
        </p:spPr>
        <p:txBody>
          <a:bodyPr wrap="square" rtlCol="0">
            <a:spAutoFit/>
          </a:bodyPr>
          <a:lstStyle/>
          <a:p>
            <a:pPr marL="285750" indent="-285750" algn="just">
              <a:buClrTx/>
              <a:buSzTx/>
              <a:buFont typeface="Wingdings" panose="05000000000000000000" charset="0"/>
              <a:buChar char="ü"/>
            </a:pPr>
            <a:r>
              <a:rPr lang="tr-TR" altLang="en-US" dirty="0">
                <a:solidFill>
                  <a:srgbClr val="776441"/>
                </a:solidFill>
                <a:latin typeface="Arial" panose="020B0604020202020204" pitchFamily="34" charset="0"/>
                <a:cs typeface="Arial" panose="020B0604020202020204" pitchFamily="34" charset="0"/>
              </a:rPr>
              <a:t>Info TV’lerde </a:t>
            </a:r>
            <a:r>
              <a:rPr lang="tr-TR" altLang="en-US" dirty="0">
                <a:solidFill>
                  <a:srgbClr val="776441"/>
                </a:solidFill>
                <a:latin typeface="Arial" panose="020B0604020202020204" pitchFamily="34" charset="0"/>
                <a:cs typeface="Arial" panose="020B0604020202020204" pitchFamily="34" charset="0"/>
                <a:sym typeface="+mn-ea"/>
              </a:rPr>
              <a:t>tarihi ve kültürel zenginliklerimizin tanıtılması ve korunması hakkında misafirlerimize ve personellerimize bilgi verilmektedir.</a:t>
            </a:r>
            <a:endParaRPr lang="tr-TR" altLang="en-US" dirty="0">
              <a:solidFill>
                <a:srgbClr val="776441"/>
              </a:solidFill>
              <a:latin typeface="Arial" panose="020B0604020202020204" pitchFamily="34" charset="0"/>
              <a:cs typeface="Arial" panose="020B0604020202020204" pitchFamily="34" charset="0"/>
            </a:endParaRPr>
          </a:p>
          <a:p>
            <a:pPr marL="285750" indent="-285750" algn="just">
              <a:buClrTx/>
              <a:buSzTx/>
              <a:buFont typeface="Wingdings" panose="05000000000000000000" charset="0"/>
              <a:buChar char="ü"/>
            </a:pPr>
            <a:endParaRPr lang="tr-TR" altLang="en-US" dirty="0">
              <a:solidFill>
                <a:srgbClr val="776441"/>
              </a:solidFill>
              <a:latin typeface="Arial" panose="020B0604020202020204" pitchFamily="34" charset="0"/>
              <a:cs typeface="Arial" panose="020B0604020202020204" pitchFamily="34" charset="0"/>
              <a:sym typeface="+mn-ea"/>
            </a:endParaRPr>
          </a:p>
          <a:p>
            <a:pPr marL="285750" indent="-285750" algn="just">
              <a:buClrTx/>
              <a:buSzTx/>
              <a:buFont typeface="Wingdings" panose="05000000000000000000" charset="0"/>
              <a:buChar char="ü"/>
            </a:pPr>
            <a:r>
              <a:rPr lang="tr-TR" altLang="en-US" dirty="0">
                <a:solidFill>
                  <a:srgbClr val="776441"/>
                </a:solidFill>
                <a:latin typeface="Arial" panose="020B0604020202020204" pitchFamily="34" charset="0"/>
                <a:cs typeface="Arial" panose="020B0604020202020204" pitchFamily="34" charset="0"/>
                <a:sym typeface="+mn-ea"/>
              </a:rPr>
              <a:t>Antalya il Kültür Turizm müdürlüğünden Antalya’ya ait kültürel bilgiler paylaşılmakta nasıl ulaşılabileceği bilgisi de verilmektedir. </a:t>
            </a:r>
          </a:p>
          <a:p>
            <a:pPr marL="285750" indent="-285750" algn="just">
              <a:buClrTx/>
              <a:buSzTx/>
              <a:buFont typeface="Wingdings" panose="05000000000000000000" charset="0"/>
              <a:buChar char="ü"/>
            </a:pPr>
            <a:endParaRPr lang="tr-TR" altLang="en-US" dirty="0">
              <a:solidFill>
                <a:srgbClr val="776441"/>
              </a:solidFill>
              <a:latin typeface="Arial" panose="020B0604020202020204" pitchFamily="34" charset="0"/>
              <a:cs typeface="Arial" panose="020B0604020202020204" pitchFamily="34" charset="0"/>
              <a:sym typeface="+mn-ea"/>
            </a:endParaRPr>
          </a:p>
          <a:p>
            <a:pPr marL="285750" indent="-285750" algn="just">
              <a:buClrTx/>
              <a:buSzTx/>
              <a:buFont typeface="Wingdings" panose="05000000000000000000" charset="0"/>
              <a:buChar char="ü"/>
            </a:pPr>
            <a:r>
              <a:rPr lang="tr-TR" altLang="en-US" dirty="0">
                <a:solidFill>
                  <a:srgbClr val="776441"/>
                </a:solidFill>
                <a:latin typeface="Arial" panose="020B0604020202020204" pitchFamily="34" charset="0"/>
                <a:cs typeface="Arial" panose="020B0604020202020204" pitchFamily="34" charset="0"/>
                <a:sym typeface="+mn-ea"/>
              </a:rPr>
              <a:t> Müze, ören yerleri, tarihi ve kültürel alanlara ziyaret esnasında uyulması gereken kuralları anlatan bilgiler de yer almaktadır.</a:t>
            </a:r>
          </a:p>
          <a:p>
            <a:pPr algn="just">
              <a:buClrTx/>
              <a:buSzTx/>
            </a:pPr>
            <a:endParaRPr lang="tr-TR" altLang="en-US" dirty="0">
              <a:solidFill>
                <a:srgbClr val="776441"/>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a:stretch>
            <a:fillRect/>
          </a:stretch>
        </p:blipFill>
        <p:spPr>
          <a:xfrm>
            <a:off x="7915910" y="2218690"/>
            <a:ext cx="3498215" cy="2180590"/>
          </a:xfrm>
          <a:prstGeom prst="rect">
            <a:avLst/>
          </a:prstGeom>
        </p:spPr>
      </p:pic>
      <p:pic>
        <p:nvPicPr>
          <p:cNvPr id="8" name="Picture 7"/>
          <p:cNvPicPr>
            <a:picLocks noChangeAspect="1"/>
          </p:cNvPicPr>
          <p:nvPr/>
        </p:nvPicPr>
        <p:blipFill>
          <a:blip r:embed="rId4"/>
          <a:stretch>
            <a:fillRect/>
          </a:stretch>
        </p:blipFill>
        <p:spPr>
          <a:xfrm>
            <a:off x="7915910" y="4531360"/>
            <a:ext cx="3483610" cy="229743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0" y="0"/>
            <a:ext cx="1977887" cy="6858000"/>
          </a:xfrm>
          <a:prstGeom prst="rect">
            <a:avLst/>
          </a:prstGeom>
          <a:solidFill>
            <a:srgbClr val="A292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Metin kutusu 2"/>
          <p:cNvSpPr txBox="1"/>
          <p:nvPr/>
        </p:nvSpPr>
        <p:spPr>
          <a:xfrm>
            <a:off x="2246243" y="318052"/>
            <a:ext cx="9464312" cy="1077218"/>
          </a:xfrm>
          <a:prstGeom prst="rect">
            <a:avLst/>
          </a:prstGeom>
          <a:noFill/>
        </p:spPr>
        <p:txBody>
          <a:bodyPr wrap="square" rtlCol="0">
            <a:spAutoFit/>
          </a:bodyPr>
          <a:lstStyle/>
          <a:p>
            <a:pPr algn="ctr"/>
            <a:r>
              <a:rPr lang="tr-TR" sz="3200" b="1" dirty="0">
                <a:solidFill>
                  <a:srgbClr val="776441"/>
                </a:solidFill>
                <a:latin typeface="Arial" panose="020B0604020202020204" pitchFamily="34" charset="0"/>
                <a:cs typeface="Arial" panose="020B0604020202020204" pitchFamily="34" charset="0"/>
              </a:rPr>
              <a:t>CONCORDE DE LUXE RESORT SÜRÜDÜRÜLEBİLİRLİK FAALİYETLERİ</a:t>
            </a:r>
          </a:p>
        </p:txBody>
      </p:sp>
      <p:pic>
        <p:nvPicPr>
          <p:cNvPr id="6" name="Resi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82" y="5454000"/>
            <a:ext cx="1984969" cy="1404000"/>
          </a:xfrm>
          <a:prstGeom prst="rect">
            <a:avLst/>
          </a:prstGeom>
        </p:spPr>
      </p:pic>
      <p:sp>
        <p:nvSpPr>
          <p:cNvPr id="7" name="Metin kutusu 6"/>
          <p:cNvSpPr txBox="1"/>
          <p:nvPr/>
        </p:nvSpPr>
        <p:spPr>
          <a:xfrm>
            <a:off x="2150918" y="1425115"/>
            <a:ext cx="9382991" cy="1069011"/>
          </a:xfrm>
          <a:prstGeom prst="rect">
            <a:avLst/>
          </a:prstGeom>
          <a:noFill/>
        </p:spPr>
        <p:txBody>
          <a:bodyPr wrap="square" rtlCol="0">
            <a:spAutoFit/>
          </a:bodyPr>
          <a:lstStyle/>
          <a:p>
            <a:pPr marL="285750" indent="-285750">
              <a:lnSpc>
                <a:spcPct val="107000"/>
              </a:lnSpc>
              <a:spcAft>
                <a:spcPts val="800"/>
              </a:spcAft>
              <a:buFont typeface="Arial" panose="020B0604020202020204" pitchFamily="34" charset="0"/>
              <a:buChar char="•"/>
              <a:defRPr/>
            </a:pPr>
            <a:r>
              <a:rPr lang="tr-TR" sz="2000" dirty="0">
                <a:solidFill>
                  <a:srgbClr val="776441"/>
                </a:solidFill>
                <a:latin typeface="Arial" panose="020B0604020202020204" pitchFamily="34" charset="0"/>
                <a:cs typeface="Arial" panose="020B0604020202020204" pitchFamily="34" charset="0"/>
              </a:rPr>
              <a:t>Sürdürülebilirlik faaliyetlerimiz hakkında bilgi verilmesi ve gelen geri dönüşlerin değerlendirilmesi</a:t>
            </a:r>
          </a:p>
          <a:p>
            <a:r>
              <a:rPr lang="tr-TR" sz="1400" spc="600" dirty="0">
                <a:solidFill>
                  <a:srgbClr val="776441"/>
                </a:solidFill>
                <a:latin typeface="Arial" panose="020B0604020202020204" pitchFamily="34" charset="0"/>
                <a:cs typeface="Arial" panose="020B0604020202020204" pitchFamily="34" charset="0"/>
              </a:rPr>
              <a:t> </a:t>
            </a:r>
          </a:p>
        </p:txBody>
      </p:sp>
      <p:sp>
        <p:nvSpPr>
          <p:cNvPr id="2" name="Text Box 1"/>
          <p:cNvSpPr txBox="1"/>
          <p:nvPr/>
        </p:nvSpPr>
        <p:spPr>
          <a:xfrm>
            <a:off x="2246243" y="2214026"/>
            <a:ext cx="6044952" cy="4801314"/>
          </a:xfrm>
          <a:prstGeom prst="rect">
            <a:avLst/>
          </a:prstGeom>
          <a:noFill/>
        </p:spPr>
        <p:txBody>
          <a:bodyPr wrap="square" rtlCol="0" anchor="t">
            <a:spAutoFit/>
          </a:bodyPr>
          <a:lstStyle/>
          <a:p>
            <a:pPr marL="285750" indent="-285750" algn="just">
              <a:buFont typeface="Wingdings" panose="05000000000000000000" charset="0"/>
              <a:buChar char="ü"/>
            </a:pPr>
            <a:r>
              <a:rPr lang="en-US" dirty="0" err="1">
                <a:solidFill>
                  <a:srgbClr val="776441"/>
                </a:solidFill>
                <a:latin typeface="Arial" panose="020B0604020202020204" pitchFamily="34" charset="0"/>
                <a:cs typeface="Arial" panose="020B0604020202020204" pitchFamily="34" charset="0"/>
              </a:rPr>
              <a:t>Sürdürülebilirlik</a:t>
            </a:r>
            <a:r>
              <a:rPr lang="en-US" dirty="0">
                <a:solidFill>
                  <a:srgbClr val="776441"/>
                </a:solidFill>
                <a:latin typeface="Arial" panose="020B0604020202020204" pitchFamily="34" charset="0"/>
                <a:cs typeface="Arial" panose="020B0604020202020204" pitchFamily="34" charset="0"/>
              </a:rPr>
              <a:t> </a:t>
            </a:r>
            <a:r>
              <a:rPr lang="en-US" dirty="0" err="1">
                <a:solidFill>
                  <a:srgbClr val="776441"/>
                </a:solidFill>
                <a:latin typeface="Arial" panose="020B0604020202020204" pitchFamily="34" charset="0"/>
                <a:cs typeface="Arial" panose="020B0604020202020204" pitchFamily="34" charset="0"/>
              </a:rPr>
              <a:t>Raporu</a:t>
            </a:r>
            <a:r>
              <a:rPr lang="en-US" dirty="0">
                <a:solidFill>
                  <a:srgbClr val="776441"/>
                </a:solidFill>
                <a:latin typeface="Arial" panose="020B0604020202020204" pitchFamily="34" charset="0"/>
                <a:cs typeface="Arial" panose="020B0604020202020204" pitchFamily="34" charset="0"/>
              </a:rPr>
              <a:t> 202</a:t>
            </a:r>
            <a:r>
              <a:rPr lang="tr-TR" dirty="0">
                <a:solidFill>
                  <a:srgbClr val="776441"/>
                </a:solidFill>
                <a:latin typeface="Arial" panose="020B0604020202020204" pitchFamily="34" charset="0"/>
                <a:cs typeface="Arial" panose="020B0604020202020204" pitchFamily="34" charset="0"/>
              </a:rPr>
              <a:t>3</a:t>
            </a:r>
            <a:r>
              <a:rPr lang="en-US" dirty="0">
                <a:solidFill>
                  <a:srgbClr val="776441"/>
                </a:solidFill>
                <a:latin typeface="Arial" panose="020B0604020202020204" pitchFamily="34" charset="0"/>
                <a:cs typeface="Arial" panose="020B0604020202020204" pitchFamily="34" charset="0"/>
              </a:rPr>
              <a:t>-202</a:t>
            </a:r>
            <a:r>
              <a:rPr lang="tr-TR" dirty="0">
                <a:solidFill>
                  <a:srgbClr val="776441"/>
                </a:solidFill>
                <a:latin typeface="Arial" panose="020B0604020202020204" pitchFamily="34" charset="0"/>
                <a:cs typeface="Arial" panose="020B0604020202020204" pitchFamily="34" charset="0"/>
              </a:rPr>
              <a:t>4</a:t>
            </a:r>
            <a:r>
              <a:rPr lang="en-US" dirty="0">
                <a:solidFill>
                  <a:srgbClr val="776441"/>
                </a:solidFill>
                <a:latin typeface="Arial" panose="020B0604020202020204" pitchFamily="34" charset="0"/>
                <a:cs typeface="Arial" panose="020B0604020202020204" pitchFamily="34" charset="0"/>
              </a:rPr>
              <a:t> </a:t>
            </a:r>
            <a:r>
              <a:rPr lang="en-US" dirty="0" err="1">
                <a:solidFill>
                  <a:srgbClr val="776441"/>
                </a:solidFill>
                <a:latin typeface="Arial" panose="020B0604020202020204" pitchFamily="34" charset="0"/>
                <a:cs typeface="Arial" panose="020B0604020202020204" pitchFamily="34" charset="0"/>
              </a:rPr>
              <a:t>yılı</a:t>
            </a:r>
            <a:r>
              <a:rPr lang="en-US" dirty="0">
                <a:solidFill>
                  <a:srgbClr val="776441"/>
                </a:solidFill>
                <a:latin typeface="Arial" panose="020B0604020202020204" pitchFamily="34" charset="0"/>
                <a:cs typeface="Arial" panose="020B0604020202020204" pitchFamily="34" charset="0"/>
              </a:rPr>
              <a:t> </a:t>
            </a:r>
            <a:r>
              <a:rPr lang="en-US" dirty="0" err="1">
                <a:solidFill>
                  <a:srgbClr val="776441"/>
                </a:solidFill>
                <a:latin typeface="Arial" panose="020B0604020202020204" pitchFamily="34" charset="0"/>
                <a:cs typeface="Arial" panose="020B0604020202020204" pitchFamily="34" charset="0"/>
              </a:rPr>
              <a:t>için</a:t>
            </a:r>
            <a:r>
              <a:rPr lang="en-US" dirty="0">
                <a:solidFill>
                  <a:srgbClr val="776441"/>
                </a:solidFill>
                <a:latin typeface="Arial" panose="020B0604020202020204" pitchFamily="34" charset="0"/>
                <a:cs typeface="Arial" panose="020B0604020202020204" pitchFamily="34" charset="0"/>
              </a:rPr>
              <a:t> </a:t>
            </a:r>
            <a:r>
              <a:rPr lang="en-US" dirty="0" err="1">
                <a:solidFill>
                  <a:srgbClr val="776441"/>
                </a:solidFill>
                <a:latin typeface="Arial" panose="020B0604020202020204" pitchFamily="34" charset="0"/>
                <a:cs typeface="Arial" panose="020B0604020202020204" pitchFamily="34" charset="0"/>
              </a:rPr>
              <a:t>yayınlanmış</a:t>
            </a:r>
            <a:r>
              <a:rPr lang="tr-TR" dirty="0">
                <a:solidFill>
                  <a:srgbClr val="776441"/>
                </a:solidFill>
                <a:latin typeface="Arial" panose="020B0604020202020204" pitchFamily="34" charset="0"/>
                <a:cs typeface="Arial" panose="020B0604020202020204" pitchFamily="34" charset="0"/>
              </a:rPr>
              <a:t> ve</a:t>
            </a:r>
            <a:r>
              <a:rPr lang="en-US" dirty="0">
                <a:solidFill>
                  <a:srgbClr val="776441"/>
                </a:solidFill>
                <a:latin typeface="Arial" panose="020B0604020202020204" pitchFamily="34" charset="0"/>
                <a:cs typeface="Arial" panose="020B0604020202020204" pitchFamily="34" charset="0"/>
              </a:rPr>
              <a:t> Web </a:t>
            </a:r>
            <a:r>
              <a:rPr lang="en-US" dirty="0" err="1">
                <a:solidFill>
                  <a:srgbClr val="776441"/>
                </a:solidFill>
                <a:latin typeface="Arial" panose="020B0604020202020204" pitchFamily="34" charset="0"/>
                <a:cs typeface="Arial" panose="020B0604020202020204" pitchFamily="34" charset="0"/>
              </a:rPr>
              <a:t>sitesi</a:t>
            </a:r>
            <a:r>
              <a:rPr lang="en-US" dirty="0">
                <a:solidFill>
                  <a:srgbClr val="776441"/>
                </a:solidFill>
                <a:latin typeface="Arial" panose="020B0604020202020204" pitchFamily="34" charset="0"/>
                <a:cs typeface="Arial" panose="020B0604020202020204" pitchFamily="34" charset="0"/>
              </a:rPr>
              <a:t> </a:t>
            </a:r>
            <a:r>
              <a:rPr lang="en-US" dirty="0" err="1">
                <a:solidFill>
                  <a:srgbClr val="776441"/>
                </a:solidFill>
                <a:latin typeface="Arial" panose="020B0604020202020204" pitchFamily="34" charset="0"/>
                <a:cs typeface="Arial" panose="020B0604020202020204" pitchFamily="34" charset="0"/>
              </a:rPr>
              <a:t>üzerinden</a:t>
            </a:r>
            <a:r>
              <a:rPr lang="en-US" dirty="0">
                <a:solidFill>
                  <a:srgbClr val="776441"/>
                </a:solidFill>
                <a:latin typeface="Arial" panose="020B0604020202020204" pitchFamily="34" charset="0"/>
                <a:cs typeface="Arial" panose="020B0604020202020204" pitchFamily="34" charset="0"/>
              </a:rPr>
              <a:t> </a:t>
            </a:r>
            <a:r>
              <a:rPr lang="en-US" dirty="0" err="1">
                <a:solidFill>
                  <a:srgbClr val="776441"/>
                </a:solidFill>
                <a:latin typeface="Arial" panose="020B0604020202020204" pitchFamily="34" charset="0"/>
                <a:cs typeface="Arial" panose="020B0604020202020204" pitchFamily="34" charset="0"/>
              </a:rPr>
              <a:t>ilgili</a:t>
            </a:r>
            <a:r>
              <a:rPr lang="en-US" dirty="0">
                <a:solidFill>
                  <a:srgbClr val="776441"/>
                </a:solidFill>
                <a:latin typeface="Arial" panose="020B0604020202020204" pitchFamily="34" charset="0"/>
                <a:cs typeface="Arial" panose="020B0604020202020204" pitchFamily="34" charset="0"/>
              </a:rPr>
              <a:t> </a:t>
            </a:r>
            <a:r>
              <a:rPr lang="en-US" dirty="0" err="1">
                <a:solidFill>
                  <a:srgbClr val="776441"/>
                </a:solidFill>
                <a:latin typeface="Arial" panose="020B0604020202020204" pitchFamily="34" charset="0"/>
                <a:cs typeface="Arial" panose="020B0604020202020204" pitchFamily="34" charset="0"/>
              </a:rPr>
              <a:t>tarafların</a:t>
            </a:r>
            <a:r>
              <a:rPr lang="en-US" dirty="0">
                <a:solidFill>
                  <a:srgbClr val="776441"/>
                </a:solidFill>
                <a:latin typeface="Arial" panose="020B0604020202020204" pitchFamily="34" charset="0"/>
                <a:cs typeface="Arial" panose="020B0604020202020204" pitchFamily="34" charset="0"/>
              </a:rPr>
              <a:t> </a:t>
            </a:r>
            <a:r>
              <a:rPr lang="en-US" dirty="0" err="1">
                <a:solidFill>
                  <a:srgbClr val="776441"/>
                </a:solidFill>
                <a:latin typeface="Arial" panose="020B0604020202020204" pitchFamily="34" charset="0"/>
                <a:cs typeface="Arial" panose="020B0604020202020204" pitchFamily="34" charset="0"/>
              </a:rPr>
              <a:t>erişimine</a:t>
            </a:r>
            <a:r>
              <a:rPr lang="en-US" dirty="0">
                <a:solidFill>
                  <a:srgbClr val="776441"/>
                </a:solidFill>
                <a:latin typeface="Arial" panose="020B0604020202020204" pitchFamily="34" charset="0"/>
                <a:cs typeface="Arial" panose="020B0604020202020204" pitchFamily="34" charset="0"/>
              </a:rPr>
              <a:t> </a:t>
            </a:r>
            <a:r>
              <a:rPr lang="en-US" dirty="0" err="1">
                <a:solidFill>
                  <a:srgbClr val="776441"/>
                </a:solidFill>
                <a:latin typeface="Arial" panose="020B0604020202020204" pitchFamily="34" charset="0"/>
                <a:cs typeface="Arial" panose="020B0604020202020204" pitchFamily="34" charset="0"/>
              </a:rPr>
              <a:t>açık</a:t>
            </a:r>
            <a:r>
              <a:rPr lang="tr-TR" dirty="0">
                <a:solidFill>
                  <a:srgbClr val="776441"/>
                </a:solidFill>
                <a:latin typeface="Arial" panose="020B0604020202020204" pitchFamily="34" charset="0"/>
                <a:cs typeface="Arial" panose="020B0604020202020204" pitchFamily="34" charset="0"/>
              </a:rPr>
              <a:t> olarak sunulmuştur</a:t>
            </a:r>
            <a:r>
              <a:rPr lang="en-US" dirty="0">
                <a:solidFill>
                  <a:srgbClr val="776441"/>
                </a:solidFill>
                <a:latin typeface="Arial" panose="020B0604020202020204" pitchFamily="34" charset="0"/>
                <a:cs typeface="Arial" panose="020B0604020202020204" pitchFamily="34" charset="0"/>
              </a:rPr>
              <a:t>.</a:t>
            </a:r>
          </a:p>
          <a:p>
            <a:pPr marL="285750" indent="-285750">
              <a:buFont typeface="Wingdings" panose="05000000000000000000" charset="0"/>
              <a:buChar char="ü"/>
            </a:pPr>
            <a:endParaRPr lang="en-US" dirty="0">
              <a:solidFill>
                <a:srgbClr val="776441"/>
              </a:solidFill>
              <a:latin typeface="Arial" panose="020B0604020202020204" pitchFamily="34" charset="0"/>
              <a:cs typeface="Arial" panose="020B0604020202020204" pitchFamily="34" charset="0"/>
            </a:endParaRPr>
          </a:p>
          <a:p>
            <a:pPr marL="285750" indent="-285750" algn="just">
              <a:buFont typeface="Wingdings" panose="05000000000000000000" charset="0"/>
              <a:buChar char="ü"/>
            </a:pPr>
            <a:r>
              <a:rPr lang="en-US" dirty="0" err="1">
                <a:solidFill>
                  <a:srgbClr val="776441"/>
                </a:solidFill>
                <a:latin typeface="Arial" panose="020B0604020202020204" pitchFamily="34" charset="0"/>
                <a:cs typeface="Arial" panose="020B0604020202020204" pitchFamily="34" charset="0"/>
              </a:rPr>
              <a:t>Misafir</a:t>
            </a:r>
            <a:r>
              <a:rPr lang="tr-TR" dirty="0" err="1">
                <a:solidFill>
                  <a:srgbClr val="776441"/>
                </a:solidFill>
                <a:latin typeface="Arial" panose="020B0604020202020204" pitchFamily="34" charset="0"/>
                <a:cs typeface="Arial" panose="020B0604020202020204" pitchFamily="34" charset="0"/>
              </a:rPr>
              <a:t>lerden</a:t>
            </a:r>
            <a:r>
              <a:rPr lang="tr-TR" dirty="0">
                <a:solidFill>
                  <a:srgbClr val="776441"/>
                </a:solidFill>
                <a:latin typeface="Arial" panose="020B0604020202020204" pitchFamily="34" charset="0"/>
                <a:cs typeface="Arial" panose="020B0604020202020204" pitchFamily="34" charset="0"/>
              </a:rPr>
              <a:t> gelen çevre ve sürdürülebilirlik konularındaki istek/talep/öneriler </a:t>
            </a:r>
            <a:r>
              <a:rPr lang="en-US" dirty="0">
                <a:solidFill>
                  <a:srgbClr val="776441"/>
                </a:solidFill>
                <a:latin typeface="Arial" panose="020B0604020202020204" pitchFamily="34" charset="0"/>
                <a:cs typeface="Arial" panose="020B0604020202020204" pitchFamily="34" charset="0"/>
              </a:rPr>
              <a:t> </a:t>
            </a:r>
            <a:r>
              <a:rPr lang="en-US" dirty="0" err="1">
                <a:solidFill>
                  <a:srgbClr val="776441"/>
                </a:solidFill>
                <a:latin typeface="Arial" panose="020B0604020202020204" pitchFamily="34" charset="0"/>
                <a:cs typeface="Arial" panose="020B0604020202020204" pitchFamily="34" charset="0"/>
              </a:rPr>
              <a:t>günlük</a:t>
            </a:r>
            <a:r>
              <a:rPr lang="en-US" dirty="0">
                <a:solidFill>
                  <a:srgbClr val="776441"/>
                </a:solidFill>
                <a:latin typeface="Arial" panose="020B0604020202020204" pitchFamily="34" charset="0"/>
                <a:cs typeface="Arial" panose="020B0604020202020204" pitchFamily="34" charset="0"/>
              </a:rPr>
              <a:t> </a:t>
            </a:r>
            <a:r>
              <a:rPr lang="en-US" dirty="0" err="1">
                <a:solidFill>
                  <a:srgbClr val="776441"/>
                </a:solidFill>
                <a:latin typeface="Arial" panose="020B0604020202020204" pitchFamily="34" charset="0"/>
                <a:cs typeface="Arial" panose="020B0604020202020204" pitchFamily="34" charset="0"/>
              </a:rPr>
              <a:t>olarak</a:t>
            </a:r>
            <a:r>
              <a:rPr lang="en-US" dirty="0">
                <a:solidFill>
                  <a:srgbClr val="776441"/>
                </a:solidFill>
                <a:latin typeface="Arial" panose="020B0604020202020204" pitchFamily="34" charset="0"/>
                <a:cs typeface="Arial" panose="020B0604020202020204" pitchFamily="34" charset="0"/>
              </a:rPr>
              <a:t> </a:t>
            </a:r>
            <a:r>
              <a:rPr lang="tr-TR" dirty="0">
                <a:solidFill>
                  <a:srgbClr val="776441"/>
                </a:solidFill>
                <a:latin typeface="Arial" panose="020B0604020202020204" pitchFamily="34" charset="0"/>
                <a:cs typeface="Arial" panose="020B0604020202020204" pitchFamily="34" charset="0"/>
              </a:rPr>
              <a:t>değerlendirilmekte ve alınan aksiyonlarla ilgili olarak misafirlere geri bildirim yapılmaktadır.</a:t>
            </a:r>
          </a:p>
          <a:p>
            <a:endParaRPr lang="en-US" dirty="0">
              <a:solidFill>
                <a:srgbClr val="776441"/>
              </a:solidFill>
              <a:latin typeface="Arial" panose="020B0604020202020204" pitchFamily="34" charset="0"/>
              <a:cs typeface="Arial" panose="020B0604020202020204" pitchFamily="34" charset="0"/>
            </a:endParaRPr>
          </a:p>
          <a:p>
            <a:pPr marL="285750" indent="-285750" algn="just">
              <a:buFont typeface="Wingdings" panose="05000000000000000000" charset="0"/>
              <a:buChar char="ü"/>
            </a:pPr>
            <a:r>
              <a:rPr lang="tr-TR" altLang="en-US" dirty="0">
                <a:solidFill>
                  <a:srgbClr val="776441"/>
                </a:solidFill>
                <a:latin typeface="Arial" panose="020B0604020202020204" pitchFamily="34" charset="0"/>
                <a:cs typeface="Arial" panose="020B0604020202020204" pitchFamily="34" charset="0"/>
              </a:rPr>
              <a:t>Misafir memnuniyet anketimizde yer alan çevre anketlerinde sürdürebilirlik konusu eklenerek günlük, haftalık, aylık, 3 aylık ve yıllık periyotlarda değerlendirilmektedir.</a:t>
            </a:r>
          </a:p>
          <a:p>
            <a:pPr marL="285750" indent="-285750">
              <a:buFont typeface="Wingdings" panose="05000000000000000000" charset="0"/>
              <a:buChar char="ü"/>
            </a:pPr>
            <a:endParaRPr lang="en-US" dirty="0">
              <a:solidFill>
                <a:srgbClr val="776441"/>
              </a:solidFill>
              <a:latin typeface="Arial" panose="020B0604020202020204" pitchFamily="34" charset="0"/>
              <a:cs typeface="Arial" panose="020B0604020202020204" pitchFamily="34" charset="0"/>
            </a:endParaRPr>
          </a:p>
          <a:p>
            <a:pPr marL="285750" indent="-285750" algn="just">
              <a:buFont typeface="Wingdings" panose="05000000000000000000" charset="0"/>
              <a:buChar char="ü"/>
            </a:pPr>
            <a:r>
              <a:rPr lang="tr-TR" altLang="en-US" dirty="0">
                <a:solidFill>
                  <a:srgbClr val="776441"/>
                </a:solidFill>
                <a:latin typeface="Arial" panose="020B0604020202020204" pitchFamily="34" charset="0"/>
                <a:cs typeface="Arial" panose="020B0604020202020204" pitchFamily="34" charset="0"/>
              </a:rPr>
              <a:t>Ayrıca misafirlerden gelen geri bildirimler 3 ayda bir yönetimi gözden geçirme toplantılarında değerlendirilmektedir. </a:t>
            </a:r>
          </a:p>
        </p:txBody>
      </p:sp>
      <p:pic>
        <p:nvPicPr>
          <p:cNvPr id="4" name="Picture 3"/>
          <p:cNvPicPr>
            <a:picLocks noChangeAspect="1"/>
          </p:cNvPicPr>
          <p:nvPr/>
        </p:nvPicPr>
        <p:blipFill>
          <a:blip r:embed="rId3"/>
          <a:stretch>
            <a:fillRect/>
          </a:stretch>
        </p:blipFill>
        <p:spPr>
          <a:xfrm>
            <a:off x="8291195" y="2642235"/>
            <a:ext cx="3803650" cy="339090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0" y="0"/>
            <a:ext cx="1977887" cy="6858000"/>
          </a:xfrm>
          <a:prstGeom prst="rect">
            <a:avLst/>
          </a:prstGeom>
          <a:solidFill>
            <a:srgbClr val="A292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Metin kutusu 2"/>
          <p:cNvSpPr txBox="1"/>
          <p:nvPr/>
        </p:nvSpPr>
        <p:spPr>
          <a:xfrm>
            <a:off x="2246243" y="318052"/>
            <a:ext cx="9464312" cy="1077218"/>
          </a:xfrm>
          <a:prstGeom prst="rect">
            <a:avLst/>
          </a:prstGeom>
          <a:noFill/>
        </p:spPr>
        <p:txBody>
          <a:bodyPr wrap="square" rtlCol="0">
            <a:spAutoFit/>
          </a:bodyPr>
          <a:lstStyle/>
          <a:p>
            <a:pPr algn="ctr"/>
            <a:r>
              <a:rPr lang="tr-TR" sz="3200" b="1" dirty="0">
                <a:solidFill>
                  <a:srgbClr val="776441"/>
                </a:solidFill>
                <a:latin typeface="Arial" panose="020B0604020202020204" pitchFamily="34" charset="0"/>
                <a:cs typeface="Arial" panose="020B0604020202020204" pitchFamily="34" charset="0"/>
              </a:rPr>
              <a:t>CONCORDE DE LUXE RESORT SÜRDÜRÜLEBİLİRLİK ÖDÜLLERİ </a:t>
            </a:r>
          </a:p>
        </p:txBody>
      </p:sp>
      <p:pic>
        <p:nvPicPr>
          <p:cNvPr id="6" name="Resi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82" y="5454000"/>
            <a:ext cx="1984969" cy="1404000"/>
          </a:xfrm>
          <a:prstGeom prst="rect">
            <a:avLst/>
          </a:prstGeom>
        </p:spPr>
      </p:pic>
      <p:pic>
        <p:nvPicPr>
          <p:cNvPr id="2050" name="Picture 2" descr="Introducing Travel Sustainable | Booking.com for Partne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91973" y="2075201"/>
            <a:ext cx="2381250" cy="1924051"/>
          </a:xfrm>
          <a:prstGeom prst="rect">
            <a:avLst/>
          </a:prstGeom>
          <a:noFill/>
          <a:extLst>
            <a:ext uri="{909E8E84-426E-40DD-AFC4-6F175D3DCCD1}">
              <a14:hiddenFill xmlns:a14="http://schemas.microsoft.com/office/drawing/2010/main">
                <a:solidFill>
                  <a:srgbClr val="FFFFFF"/>
                </a:solidFill>
              </a14:hiddenFill>
            </a:ext>
          </a:extLst>
        </p:spPr>
      </p:pic>
      <p:pic>
        <p:nvPicPr>
          <p:cNvPr id="2" name="Resim 1"/>
          <p:cNvPicPr>
            <a:picLocks noChangeAspect="1"/>
          </p:cNvPicPr>
          <p:nvPr/>
        </p:nvPicPr>
        <p:blipFill>
          <a:blip r:embed="rId4"/>
          <a:stretch>
            <a:fillRect/>
          </a:stretch>
        </p:blipFill>
        <p:spPr>
          <a:xfrm>
            <a:off x="7223414" y="1731530"/>
            <a:ext cx="3188277" cy="1829464"/>
          </a:xfrm>
          <a:prstGeom prst="rect">
            <a:avLst/>
          </a:prstGeom>
        </p:spPr>
      </p:pic>
      <p:pic>
        <p:nvPicPr>
          <p:cNvPr id="8" name="Picture 10" descr="http://www.mavibayrak.org.tr/userfiles/image/Yeni%20BF%20logo.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28740" y="4761164"/>
            <a:ext cx="1773479" cy="178969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2020 Yeşil Anahtar Bayrağı - Green Key Fla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63845" y="3897254"/>
            <a:ext cx="2746509" cy="19276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0" y="0"/>
            <a:ext cx="1977887" cy="6858000"/>
          </a:xfrm>
          <a:prstGeom prst="rect">
            <a:avLst/>
          </a:prstGeom>
          <a:solidFill>
            <a:srgbClr val="A292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pic>
        <p:nvPicPr>
          <p:cNvPr id="6" name="Resi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82" y="5454000"/>
            <a:ext cx="1984969" cy="1404000"/>
          </a:xfrm>
          <a:prstGeom prst="rect">
            <a:avLst/>
          </a:prstGeom>
        </p:spPr>
      </p:pic>
      <p:pic>
        <p:nvPicPr>
          <p:cNvPr id="1026" name="Picture 2" descr="Travellife Gold - Flora Gard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17750" y="4243013"/>
            <a:ext cx="1945024" cy="1094076"/>
          </a:xfrm>
          <a:prstGeom prst="rect">
            <a:avLst/>
          </a:prstGeom>
          <a:noFill/>
          <a:extLst>
            <a:ext uri="{909E8E84-426E-40DD-AFC4-6F175D3DCCD1}">
              <a14:hiddenFill xmlns:a14="http://schemas.microsoft.com/office/drawing/2010/main">
                <a:solidFill>
                  <a:srgbClr val="FFFFFF"/>
                </a:solidFill>
              </a14:hiddenFill>
            </a:ext>
          </a:extLst>
        </p:spPr>
      </p:pic>
      <p:pic>
        <p:nvPicPr>
          <p:cNvPr id="7" name="Resim 6"/>
          <p:cNvPicPr>
            <a:picLocks noChangeAspect="1"/>
          </p:cNvPicPr>
          <p:nvPr/>
        </p:nvPicPr>
        <p:blipFill>
          <a:blip r:embed="rId4"/>
          <a:stretch>
            <a:fillRect/>
          </a:stretch>
        </p:blipFill>
        <p:spPr>
          <a:xfrm>
            <a:off x="5310795" y="1673670"/>
            <a:ext cx="2493577" cy="2200215"/>
          </a:xfrm>
          <a:prstGeom prst="rect">
            <a:avLst/>
          </a:prstGeom>
        </p:spPr>
      </p:pic>
      <p:pic>
        <p:nvPicPr>
          <p:cNvPr id="12" name="Resim 11"/>
          <p:cNvPicPr>
            <a:picLocks noChangeAspect="1"/>
          </p:cNvPicPr>
          <p:nvPr/>
        </p:nvPicPr>
        <p:blipFill>
          <a:blip r:embed="rId5"/>
          <a:stretch>
            <a:fillRect/>
          </a:stretch>
        </p:blipFill>
        <p:spPr>
          <a:xfrm>
            <a:off x="9052081" y="2029750"/>
            <a:ext cx="1991374" cy="1991374"/>
          </a:xfrm>
          <a:prstGeom prst="rect">
            <a:avLst/>
          </a:prstGeom>
        </p:spPr>
      </p:pic>
      <p:sp>
        <p:nvSpPr>
          <p:cNvPr id="10" name="Metin kutusu 9"/>
          <p:cNvSpPr txBox="1"/>
          <p:nvPr/>
        </p:nvSpPr>
        <p:spPr>
          <a:xfrm>
            <a:off x="2543175" y="264972"/>
            <a:ext cx="9464312" cy="1077218"/>
          </a:xfrm>
          <a:prstGeom prst="rect">
            <a:avLst/>
          </a:prstGeom>
          <a:noFill/>
        </p:spPr>
        <p:txBody>
          <a:bodyPr wrap="square" rtlCol="0">
            <a:spAutoFit/>
          </a:bodyPr>
          <a:lstStyle/>
          <a:p>
            <a:pPr algn="ctr"/>
            <a:r>
              <a:rPr lang="tr-TR" sz="3200" b="1" dirty="0">
                <a:solidFill>
                  <a:srgbClr val="776441"/>
                </a:solidFill>
                <a:latin typeface="Arial" panose="020B0604020202020204" pitchFamily="34" charset="0"/>
                <a:cs typeface="Arial" panose="020B0604020202020204" pitchFamily="34" charset="0"/>
              </a:rPr>
              <a:t>CONCORDE DE LUXE RESORT SÜRDÜRÜLEBİLİRLİK ÖDÜLLERİ </a:t>
            </a:r>
          </a:p>
        </p:txBody>
      </p:sp>
      <p:pic>
        <p:nvPicPr>
          <p:cNvPr id="3" name="Resim 2" descr="daire, logo, meneviş mavisi, grafik içeren bir resim&#10;&#10;Açıklama otomatik olarak oluşturuldu">
            <a:extLst>
              <a:ext uri="{FF2B5EF4-FFF2-40B4-BE49-F238E27FC236}">
                <a16:creationId xmlns:a16="http://schemas.microsoft.com/office/drawing/2014/main" id="{105B4F95-60D1-ADFA-004E-EE2A6EA51245}"/>
              </a:ext>
            </a:extLst>
          </p:cNvPr>
          <p:cNvPicPr>
            <a:picLocks noChangeAspect="1"/>
          </p:cNvPicPr>
          <p:nvPr/>
        </p:nvPicPr>
        <p:blipFill>
          <a:blip r:embed="rId6"/>
          <a:stretch>
            <a:fillRect/>
          </a:stretch>
        </p:blipFill>
        <p:spPr>
          <a:xfrm>
            <a:off x="5310795" y="3539278"/>
            <a:ext cx="5428889" cy="3053750"/>
          </a:xfrm>
          <a:prstGeom prst="rect">
            <a:avLst/>
          </a:prstGeom>
        </p:spPr>
      </p:pic>
      <p:pic>
        <p:nvPicPr>
          <p:cNvPr id="8" name="Resim 7">
            <a:extLst>
              <a:ext uri="{FF2B5EF4-FFF2-40B4-BE49-F238E27FC236}">
                <a16:creationId xmlns:a16="http://schemas.microsoft.com/office/drawing/2014/main" id="{7FFCE1D9-2BC3-7CC2-B1F2-9A8FA725108C}"/>
              </a:ext>
            </a:extLst>
          </p:cNvPr>
          <p:cNvPicPr>
            <a:picLocks noChangeAspect="1"/>
          </p:cNvPicPr>
          <p:nvPr/>
        </p:nvPicPr>
        <p:blipFill>
          <a:blip r:embed="rId7"/>
          <a:stretch>
            <a:fillRect/>
          </a:stretch>
        </p:blipFill>
        <p:spPr>
          <a:xfrm>
            <a:off x="2758810" y="1540117"/>
            <a:ext cx="2248214" cy="2467319"/>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0" y="0"/>
            <a:ext cx="1977887" cy="6858000"/>
          </a:xfrm>
          <a:prstGeom prst="rect">
            <a:avLst/>
          </a:prstGeom>
          <a:solidFill>
            <a:srgbClr val="A292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6" name="Resi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82" y="5454000"/>
            <a:ext cx="1984969" cy="1404000"/>
          </a:xfrm>
          <a:prstGeom prst="rect">
            <a:avLst/>
          </a:prstGeom>
        </p:spPr>
      </p:pic>
      <p:pic>
        <p:nvPicPr>
          <p:cNvPr id="7" name="Resim 6"/>
          <p:cNvPicPr/>
          <p:nvPr/>
        </p:nvPicPr>
        <p:blipFill>
          <a:blip r:embed="rId3"/>
          <a:stretch>
            <a:fillRect/>
          </a:stretch>
        </p:blipFill>
        <p:spPr>
          <a:xfrm>
            <a:off x="8654392" y="1443374"/>
            <a:ext cx="2353887" cy="1556731"/>
          </a:xfrm>
          <a:prstGeom prst="rect">
            <a:avLst/>
          </a:prstGeom>
        </p:spPr>
      </p:pic>
      <p:pic>
        <p:nvPicPr>
          <p:cNvPr id="8" name="Resim 7"/>
          <p:cNvPicPr/>
          <p:nvPr/>
        </p:nvPicPr>
        <p:blipFill>
          <a:blip r:embed="rId4"/>
          <a:stretch>
            <a:fillRect/>
          </a:stretch>
        </p:blipFill>
        <p:spPr>
          <a:xfrm>
            <a:off x="8654392" y="3030482"/>
            <a:ext cx="2509752" cy="1537393"/>
          </a:xfrm>
          <a:prstGeom prst="rect">
            <a:avLst/>
          </a:prstGeom>
        </p:spPr>
      </p:pic>
      <p:pic>
        <p:nvPicPr>
          <p:cNvPr id="9" name="Resim 8"/>
          <p:cNvPicPr/>
          <p:nvPr/>
        </p:nvPicPr>
        <p:blipFill>
          <a:blip r:embed="rId5"/>
          <a:stretch>
            <a:fillRect/>
          </a:stretch>
        </p:blipFill>
        <p:spPr>
          <a:xfrm>
            <a:off x="7894513" y="4689187"/>
            <a:ext cx="3361805" cy="1717818"/>
          </a:xfrm>
          <a:prstGeom prst="rect">
            <a:avLst/>
          </a:prstGeom>
        </p:spPr>
      </p:pic>
      <p:pic>
        <p:nvPicPr>
          <p:cNvPr id="10" name="Resim 9"/>
          <p:cNvPicPr/>
          <p:nvPr/>
        </p:nvPicPr>
        <p:blipFill>
          <a:blip r:embed="rId6"/>
          <a:stretch>
            <a:fillRect/>
          </a:stretch>
        </p:blipFill>
        <p:spPr>
          <a:xfrm>
            <a:off x="2676772" y="3460876"/>
            <a:ext cx="2544313" cy="1356157"/>
          </a:xfrm>
          <a:prstGeom prst="rect">
            <a:avLst/>
          </a:prstGeom>
        </p:spPr>
      </p:pic>
      <p:pic>
        <p:nvPicPr>
          <p:cNvPr id="11" name="Resim 10"/>
          <p:cNvPicPr/>
          <p:nvPr/>
        </p:nvPicPr>
        <p:blipFill>
          <a:blip r:embed="rId7"/>
          <a:stretch>
            <a:fillRect/>
          </a:stretch>
        </p:blipFill>
        <p:spPr>
          <a:xfrm>
            <a:off x="5287500" y="2748499"/>
            <a:ext cx="3308466" cy="1490317"/>
          </a:xfrm>
          <a:prstGeom prst="rect">
            <a:avLst/>
          </a:prstGeom>
        </p:spPr>
      </p:pic>
      <p:pic>
        <p:nvPicPr>
          <p:cNvPr id="12" name="Resim 11"/>
          <p:cNvPicPr/>
          <p:nvPr/>
        </p:nvPicPr>
        <p:blipFill>
          <a:blip r:embed="rId8"/>
          <a:stretch>
            <a:fillRect/>
          </a:stretch>
        </p:blipFill>
        <p:spPr>
          <a:xfrm>
            <a:off x="3290584" y="1443374"/>
            <a:ext cx="2696787" cy="1183813"/>
          </a:xfrm>
          <a:prstGeom prst="rect">
            <a:avLst/>
          </a:prstGeom>
        </p:spPr>
      </p:pic>
      <p:pic>
        <p:nvPicPr>
          <p:cNvPr id="13" name="Resim 12"/>
          <p:cNvPicPr/>
          <p:nvPr/>
        </p:nvPicPr>
        <p:blipFill>
          <a:blip r:embed="rId9"/>
          <a:stretch>
            <a:fillRect/>
          </a:stretch>
        </p:blipFill>
        <p:spPr>
          <a:xfrm>
            <a:off x="3290584" y="4830149"/>
            <a:ext cx="3979718" cy="1706674"/>
          </a:xfrm>
          <a:prstGeom prst="rect">
            <a:avLst/>
          </a:prstGeom>
        </p:spPr>
      </p:pic>
      <p:sp>
        <p:nvSpPr>
          <p:cNvPr id="14" name="Metin kutusu 13"/>
          <p:cNvSpPr txBox="1"/>
          <p:nvPr/>
        </p:nvSpPr>
        <p:spPr>
          <a:xfrm>
            <a:off x="2246243" y="261560"/>
            <a:ext cx="9464312" cy="1077218"/>
          </a:xfrm>
          <a:prstGeom prst="rect">
            <a:avLst/>
          </a:prstGeom>
          <a:noFill/>
        </p:spPr>
        <p:txBody>
          <a:bodyPr wrap="square" rtlCol="0">
            <a:spAutoFit/>
          </a:bodyPr>
          <a:lstStyle/>
          <a:p>
            <a:pPr algn="ctr"/>
            <a:r>
              <a:rPr lang="tr-TR" sz="3200" b="1" dirty="0">
                <a:solidFill>
                  <a:srgbClr val="776441"/>
                </a:solidFill>
                <a:latin typeface="Arial" panose="020B0604020202020204" pitchFamily="34" charset="0"/>
                <a:cs typeface="Arial" panose="020B0604020202020204" pitchFamily="34" charset="0"/>
              </a:rPr>
              <a:t>CONCORDE DE LUXE RESORT </a:t>
            </a:r>
          </a:p>
          <a:p>
            <a:pPr algn="ctr"/>
            <a:r>
              <a:rPr lang="tr-TR" sz="3200" b="1" dirty="0">
                <a:solidFill>
                  <a:srgbClr val="776441"/>
                </a:solidFill>
                <a:latin typeface="Arial" panose="020B0604020202020204" pitchFamily="34" charset="0"/>
                <a:cs typeface="Arial" panose="020B0604020202020204" pitchFamily="34" charset="0"/>
              </a:rPr>
              <a:t>ISO - KALİTE SERTİFİKALARI</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0" y="0"/>
            <a:ext cx="1977887" cy="6858000"/>
          </a:xfrm>
          <a:prstGeom prst="rect">
            <a:avLst/>
          </a:prstGeom>
          <a:solidFill>
            <a:srgbClr val="A292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3" name="Metin kutusu 2"/>
          <p:cNvSpPr txBox="1"/>
          <p:nvPr/>
        </p:nvSpPr>
        <p:spPr>
          <a:xfrm>
            <a:off x="2246243" y="318052"/>
            <a:ext cx="9464312" cy="1077218"/>
          </a:xfrm>
          <a:prstGeom prst="rect">
            <a:avLst/>
          </a:prstGeom>
          <a:noFill/>
        </p:spPr>
        <p:txBody>
          <a:bodyPr wrap="square" rtlCol="0">
            <a:spAutoFit/>
          </a:bodyPr>
          <a:lstStyle/>
          <a:p>
            <a:pPr algn="ctr"/>
            <a:r>
              <a:rPr lang="tr-TR" sz="3200" b="1" dirty="0">
                <a:solidFill>
                  <a:srgbClr val="776441"/>
                </a:solidFill>
                <a:latin typeface="Arial" panose="020B0604020202020204" pitchFamily="34" charset="0"/>
                <a:cs typeface="Arial" panose="020B0604020202020204" pitchFamily="34" charset="0"/>
              </a:rPr>
              <a:t>CONCORDE DE LUXE RESORT SÜRDÜRÜLEBİLİRLİK FAALİYETLERİ</a:t>
            </a:r>
          </a:p>
        </p:txBody>
      </p:sp>
      <p:pic>
        <p:nvPicPr>
          <p:cNvPr id="6" name="Resi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82" y="5454000"/>
            <a:ext cx="1984969" cy="1404000"/>
          </a:xfrm>
          <a:prstGeom prst="rect">
            <a:avLst/>
          </a:prstGeom>
        </p:spPr>
      </p:pic>
      <p:sp>
        <p:nvSpPr>
          <p:cNvPr id="8" name="Metin kutusu 7"/>
          <p:cNvSpPr txBox="1"/>
          <p:nvPr/>
        </p:nvSpPr>
        <p:spPr>
          <a:xfrm>
            <a:off x="2150918" y="1772893"/>
            <a:ext cx="9382991" cy="4443268"/>
          </a:xfrm>
          <a:prstGeom prst="rect">
            <a:avLst/>
          </a:prstGeom>
          <a:noFill/>
        </p:spPr>
        <p:txBody>
          <a:bodyPr wrap="square" rtlCol="0">
            <a:spAutoFit/>
          </a:bodyPr>
          <a:lstStyle/>
          <a:p>
            <a:pPr algn="just">
              <a:lnSpc>
                <a:spcPct val="107000"/>
              </a:lnSpc>
              <a:spcAft>
                <a:spcPts val="800"/>
              </a:spcAft>
              <a:defRPr/>
            </a:pPr>
            <a:r>
              <a:rPr lang="tr-TR" sz="2000" dirty="0">
                <a:solidFill>
                  <a:srgbClr val="776441"/>
                </a:solidFill>
                <a:latin typeface="Arial" panose="020B0604020202020204" pitchFamily="34" charset="0"/>
                <a:cs typeface="Arial" panose="020B0604020202020204" pitchFamily="34" charset="0"/>
              </a:rPr>
              <a:t>	Sürdürülebilirlik kavramanı her geçen gün hayatımıza dahil olmak da ve önem kazanmaktadır. Bu nedenle otelimizde kuruluşunun ilk gününden itibaren özellikle çevre ve sürdürülebilirlik için adımlar atılmış ve her yıl üzerine olumlu gelişmeler eklenerek temel kavramlarımızdan biri olmuştur.</a:t>
            </a:r>
          </a:p>
          <a:p>
            <a:pPr algn="just">
              <a:lnSpc>
                <a:spcPct val="107000"/>
              </a:lnSpc>
              <a:spcAft>
                <a:spcPts val="800"/>
              </a:spcAft>
              <a:defRPr/>
            </a:pPr>
            <a:endParaRPr lang="tr-TR" sz="2000" dirty="0">
              <a:solidFill>
                <a:srgbClr val="776441"/>
              </a:solidFill>
              <a:latin typeface="Arial" panose="020B0604020202020204" pitchFamily="34" charset="0"/>
              <a:cs typeface="Arial" panose="020B0604020202020204" pitchFamily="34" charset="0"/>
            </a:endParaRPr>
          </a:p>
          <a:p>
            <a:pPr algn="just">
              <a:lnSpc>
                <a:spcPct val="107000"/>
              </a:lnSpc>
              <a:spcAft>
                <a:spcPts val="800"/>
              </a:spcAft>
              <a:defRPr/>
            </a:pPr>
            <a:r>
              <a:rPr lang="tr-TR" sz="2000" dirty="0">
                <a:solidFill>
                  <a:srgbClr val="776441"/>
                </a:solidFill>
                <a:latin typeface="Arial" panose="020B0604020202020204" pitchFamily="34" charset="0"/>
                <a:cs typeface="Arial" panose="020B0604020202020204" pitchFamily="34" charset="0"/>
              </a:rPr>
              <a:t>	Turizm sektöründeki sürdürülebilirlik ise yakından takip edilerek organizasyonumuz  ile entegre olarak yürütülmektedir.</a:t>
            </a:r>
          </a:p>
          <a:p>
            <a:pPr algn="just">
              <a:lnSpc>
                <a:spcPct val="107000"/>
              </a:lnSpc>
              <a:spcAft>
                <a:spcPts val="800"/>
              </a:spcAft>
              <a:defRPr/>
            </a:pPr>
            <a:endParaRPr lang="tr-TR" sz="2000" dirty="0">
              <a:solidFill>
                <a:srgbClr val="776441"/>
              </a:solidFill>
              <a:latin typeface="Arial" panose="020B0604020202020204" pitchFamily="34" charset="0"/>
              <a:cs typeface="Arial" panose="020B0604020202020204" pitchFamily="34" charset="0"/>
            </a:endParaRPr>
          </a:p>
          <a:p>
            <a:pPr algn="just">
              <a:lnSpc>
                <a:spcPct val="107000"/>
              </a:lnSpc>
              <a:spcAft>
                <a:spcPts val="800"/>
              </a:spcAft>
              <a:defRPr/>
            </a:pPr>
            <a:r>
              <a:rPr lang="tr-TR" sz="2000" dirty="0">
                <a:solidFill>
                  <a:srgbClr val="776441"/>
                </a:solidFill>
                <a:latin typeface="Arial" panose="020B0604020202020204" pitchFamily="34" charset="0"/>
                <a:cs typeface="Arial" panose="020B0604020202020204" pitchFamily="34" charset="0"/>
              </a:rPr>
              <a:t>	Concorde De Luxe Resort olarak sürdürebilir turizmin temel maddeleri tek bir konu olarak ayrı ayrı değerlendirilmiştir. Temel maddeler kapsamında otelimizde alınan aksiyonlar detaylandırılmıştır.</a:t>
            </a:r>
          </a:p>
          <a:p>
            <a:r>
              <a:rPr lang="tr-TR" sz="1400" spc="600" dirty="0">
                <a:solidFill>
                  <a:srgbClr val="776441"/>
                </a:solidFill>
                <a:latin typeface="Arial" panose="020B0604020202020204" pitchFamily="34" charset="0"/>
                <a:cs typeface="Arial" panose="020B0604020202020204" pitchFamily="34" charset="0"/>
              </a:rPr>
              <a:t>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0" y="0"/>
            <a:ext cx="1977887" cy="6858000"/>
          </a:xfrm>
          <a:prstGeom prst="rect">
            <a:avLst/>
          </a:prstGeom>
          <a:solidFill>
            <a:srgbClr val="A292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3" name="Metin kutusu 2"/>
          <p:cNvSpPr txBox="1"/>
          <p:nvPr/>
        </p:nvSpPr>
        <p:spPr>
          <a:xfrm>
            <a:off x="1984969" y="318052"/>
            <a:ext cx="10120440" cy="1077218"/>
          </a:xfrm>
          <a:prstGeom prst="rect">
            <a:avLst/>
          </a:prstGeom>
          <a:noFill/>
        </p:spPr>
        <p:txBody>
          <a:bodyPr wrap="square" rtlCol="0">
            <a:spAutoFit/>
          </a:bodyPr>
          <a:lstStyle/>
          <a:p>
            <a:pPr algn="ctr"/>
            <a:r>
              <a:rPr lang="tr-TR" sz="3200" b="1" dirty="0">
                <a:solidFill>
                  <a:srgbClr val="776441"/>
                </a:solidFill>
                <a:latin typeface="Arial" panose="020B0604020202020204" pitchFamily="34" charset="0"/>
                <a:cs typeface="Arial" panose="020B0604020202020204" pitchFamily="34" charset="0"/>
              </a:rPr>
              <a:t>CONCORDE DE LUXE RESORT </a:t>
            </a:r>
          </a:p>
          <a:p>
            <a:pPr algn="ctr"/>
            <a:r>
              <a:rPr lang="tr-TR" sz="3200" b="1" dirty="0">
                <a:solidFill>
                  <a:srgbClr val="776441"/>
                </a:solidFill>
                <a:latin typeface="Arial" panose="020B0604020202020204" pitchFamily="34" charset="0"/>
                <a:cs typeface="Arial" panose="020B0604020202020204" pitchFamily="34" charset="0"/>
              </a:rPr>
              <a:t>TEMEL SÜRDÜRÜLEBİLİRLİK FAALİYETLERİ</a:t>
            </a:r>
          </a:p>
        </p:txBody>
      </p:sp>
      <p:pic>
        <p:nvPicPr>
          <p:cNvPr id="6" name="Resi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82" y="5454000"/>
            <a:ext cx="1984969" cy="1404000"/>
          </a:xfrm>
          <a:prstGeom prst="rect">
            <a:avLst/>
          </a:prstGeom>
        </p:spPr>
      </p:pic>
      <p:sp>
        <p:nvSpPr>
          <p:cNvPr id="7" name="Metin kutusu 6"/>
          <p:cNvSpPr txBox="1"/>
          <p:nvPr/>
        </p:nvSpPr>
        <p:spPr>
          <a:xfrm>
            <a:off x="2150918" y="1772893"/>
            <a:ext cx="9382991" cy="4524315"/>
          </a:xfrm>
          <a:prstGeom prst="rect">
            <a:avLst/>
          </a:prstGeom>
          <a:noFill/>
        </p:spPr>
        <p:txBody>
          <a:bodyPr wrap="square" rtlCol="0">
            <a:spAutoFit/>
          </a:bodyPr>
          <a:lstStyle/>
          <a:p>
            <a:pPr marL="285750" indent="-285750">
              <a:lnSpc>
                <a:spcPct val="107000"/>
              </a:lnSpc>
              <a:spcAft>
                <a:spcPts val="800"/>
              </a:spcAft>
              <a:buFont typeface="Arial" panose="020B0604020202020204" pitchFamily="34" charset="0"/>
              <a:buChar char="•"/>
              <a:defRPr/>
            </a:pPr>
            <a:r>
              <a:rPr lang="tr-TR" sz="2000" dirty="0">
                <a:solidFill>
                  <a:srgbClr val="776441"/>
                </a:solidFill>
                <a:latin typeface="Arial" panose="020B0604020202020204" pitchFamily="34" charset="0"/>
                <a:cs typeface="Arial" panose="020B0604020202020204" pitchFamily="34" charset="0"/>
              </a:rPr>
              <a:t>Doğal kaynakların korunması</a:t>
            </a:r>
          </a:p>
          <a:p>
            <a:pPr marL="285750" indent="-285750">
              <a:lnSpc>
                <a:spcPct val="107000"/>
              </a:lnSpc>
              <a:spcAft>
                <a:spcPts val="800"/>
              </a:spcAft>
              <a:buFont typeface="Arial" panose="020B0604020202020204" pitchFamily="34" charset="0"/>
              <a:buChar char="•"/>
              <a:defRPr/>
            </a:pPr>
            <a:r>
              <a:rPr lang="tr-TR" sz="2000" dirty="0">
                <a:solidFill>
                  <a:srgbClr val="776441"/>
                </a:solidFill>
                <a:latin typeface="Arial" panose="020B0604020202020204" pitchFamily="34" charset="0"/>
                <a:cs typeface="Arial" panose="020B0604020202020204" pitchFamily="34" charset="0"/>
              </a:rPr>
              <a:t>Doğal ortamların ve canlıların korunması</a:t>
            </a:r>
          </a:p>
          <a:p>
            <a:pPr marL="285750" indent="-285750">
              <a:lnSpc>
                <a:spcPct val="107000"/>
              </a:lnSpc>
              <a:spcAft>
                <a:spcPts val="800"/>
              </a:spcAft>
              <a:buFont typeface="Arial" panose="020B0604020202020204" pitchFamily="34" charset="0"/>
              <a:buChar char="•"/>
              <a:defRPr/>
            </a:pPr>
            <a:r>
              <a:rPr lang="tr-TR" sz="2000" dirty="0">
                <a:solidFill>
                  <a:srgbClr val="776441"/>
                </a:solidFill>
                <a:latin typeface="Arial" panose="020B0604020202020204" pitchFamily="34" charset="0"/>
                <a:cs typeface="Arial" panose="020B0604020202020204" pitchFamily="34" charset="0"/>
              </a:rPr>
              <a:t>Sosyal sorumluluk projelerinin planlanması</a:t>
            </a:r>
          </a:p>
          <a:p>
            <a:pPr marL="285750" indent="-285750">
              <a:lnSpc>
                <a:spcPct val="107000"/>
              </a:lnSpc>
              <a:spcAft>
                <a:spcPts val="800"/>
              </a:spcAft>
              <a:buFont typeface="Arial" panose="020B0604020202020204" pitchFamily="34" charset="0"/>
              <a:buChar char="•"/>
              <a:defRPr/>
            </a:pPr>
            <a:r>
              <a:rPr lang="tr-TR" sz="2000" dirty="0">
                <a:solidFill>
                  <a:srgbClr val="776441"/>
                </a:solidFill>
                <a:latin typeface="Arial" panose="020B0604020202020204" pitchFamily="34" charset="0"/>
                <a:cs typeface="Arial" panose="020B0604020202020204" pitchFamily="34" charset="0"/>
              </a:rPr>
              <a:t>Ekonomi ve yerel halkın desteklenmesi</a:t>
            </a:r>
          </a:p>
          <a:p>
            <a:pPr marL="285750" indent="-285750">
              <a:lnSpc>
                <a:spcPct val="107000"/>
              </a:lnSpc>
              <a:spcAft>
                <a:spcPts val="800"/>
              </a:spcAft>
              <a:buFont typeface="Arial" panose="020B0604020202020204" pitchFamily="34" charset="0"/>
              <a:buChar char="•"/>
              <a:defRPr/>
            </a:pPr>
            <a:r>
              <a:rPr lang="tr-TR" sz="2000" dirty="0">
                <a:solidFill>
                  <a:srgbClr val="776441"/>
                </a:solidFill>
                <a:latin typeface="Arial" panose="020B0604020202020204" pitchFamily="34" charset="0"/>
                <a:cs typeface="Arial" panose="020B0604020202020204" pitchFamily="34" charset="0"/>
              </a:rPr>
              <a:t>Doğa dostu enerji kaynaklarının ve cihazların kullanımı,</a:t>
            </a:r>
          </a:p>
          <a:p>
            <a:pPr marL="285750" indent="-285750">
              <a:lnSpc>
                <a:spcPct val="107000"/>
              </a:lnSpc>
              <a:spcAft>
                <a:spcPts val="800"/>
              </a:spcAft>
              <a:buFont typeface="Arial" panose="020B0604020202020204" pitchFamily="34" charset="0"/>
              <a:buChar char="•"/>
              <a:defRPr/>
            </a:pPr>
            <a:r>
              <a:rPr lang="tr-TR" sz="2000" dirty="0">
                <a:solidFill>
                  <a:srgbClr val="776441"/>
                </a:solidFill>
                <a:latin typeface="Arial" panose="020B0604020202020204" pitchFamily="34" charset="0"/>
                <a:cs typeface="Arial" panose="020B0604020202020204" pitchFamily="34" charset="0"/>
              </a:rPr>
              <a:t>Kimyasal kullanımı ve takip edilmesi,</a:t>
            </a:r>
          </a:p>
          <a:p>
            <a:pPr marL="285750" indent="-285750">
              <a:lnSpc>
                <a:spcPct val="107000"/>
              </a:lnSpc>
              <a:spcAft>
                <a:spcPts val="800"/>
              </a:spcAft>
              <a:buFont typeface="Arial" panose="020B0604020202020204" pitchFamily="34" charset="0"/>
              <a:buChar char="•"/>
              <a:defRPr/>
            </a:pPr>
            <a:r>
              <a:rPr lang="tr-TR" sz="2000" dirty="0">
                <a:solidFill>
                  <a:srgbClr val="776441"/>
                </a:solidFill>
                <a:latin typeface="Arial" panose="020B0604020202020204" pitchFamily="34" charset="0"/>
                <a:cs typeface="Arial" panose="020B0604020202020204" pitchFamily="34" charset="0"/>
              </a:rPr>
              <a:t>Atıkların kontrolü ve değerlendirilmesi,</a:t>
            </a:r>
          </a:p>
          <a:p>
            <a:pPr marL="285750" indent="-285750">
              <a:lnSpc>
                <a:spcPct val="107000"/>
              </a:lnSpc>
              <a:spcAft>
                <a:spcPts val="800"/>
              </a:spcAft>
              <a:buFont typeface="Arial" panose="020B0604020202020204" pitchFamily="34" charset="0"/>
              <a:buChar char="•"/>
              <a:defRPr/>
            </a:pPr>
            <a:r>
              <a:rPr lang="tr-TR" sz="2000" dirty="0">
                <a:solidFill>
                  <a:srgbClr val="776441"/>
                </a:solidFill>
                <a:latin typeface="Arial" panose="020B0604020202020204" pitchFamily="34" charset="0"/>
                <a:cs typeface="Arial" panose="020B0604020202020204" pitchFamily="34" charset="0"/>
              </a:rPr>
              <a:t>Tarihi ve kültürel zenginliklerimizin tanıtılması ve korunması</a:t>
            </a:r>
          </a:p>
          <a:p>
            <a:pPr marL="285750" indent="-285750">
              <a:lnSpc>
                <a:spcPct val="107000"/>
              </a:lnSpc>
              <a:spcAft>
                <a:spcPts val="800"/>
              </a:spcAft>
              <a:buFont typeface="Arial" panose="020B0604020202020204" pitchFamily="34" charset="0"/>
              <a:buChar char="•"/>
              <a:defRPr/>
            </a:pPr>
            <a:r>
              <a:rPr lang="tr-TR" sz="2000" dirty="0">
                <a:solidFill>
                  <a:srgbClr val="776441"/>
                </a:solidFill>
                <a:latin typeface="Arial" panose="020B0604020202020204" pitchFamily="34" charset="0"/>
                <a:cs typeface="Arial" panose="020B0604020202020204" pitchFamily="34" charset="0"/>
              </a:rPr>
              <a:t>Sürdürülebilirlik faaliyetlerimiz hakkında bilgi verilmesi ve gelen geri dönüşlerin değerlendirilmesi</a:t>
            </a:r>
          </a:p>
          <a:p>
            <a:r>
              <a:rPr lang="tr-TR" sz="1400" spc="600" dirty="0">
                <a:solidFill>
                  <a:srgbClr val="776441"/>
                </a:solidFill>
                <a:latin typeface="Arial" panose="020B0604020202020204" pitchFamily="34" charset="0"/>
                <a:cs typeface="Arial" panose="020B0604020202020204" pitchFamily="34" charset="0"/>
              </a:rPr>
              <a:t>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0" y="0"/>
            <a:ext cx="1977887" cy="6858000"/>
          </a:xfrm>
          <a:prstGeom prst="rect">
            <a:avLst/>
          </a:prstGeom>
          <a:solidFill>
            <a:srgbClr val="A292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3" name="Metin kutusu 2"/>
          <p:cNvSpPr txBox="1"/>
          <p:nvPr/>
        </p:nvSpPr>
        <p:spPr>
          <a:xfrm>
            <a:off x="2246243" y="318052"/>
            <a:ext cx="9464312" cy="1077218"/>
          </a:xfrm>
          <a:prstGeom prst="rect">
            <a:avLst/>
          </a:prstGeom>
          <a:noFill/>
        </p:spPr>
        <p:txBody>
          <a:bodyPr wrap="square" rtlCol="0">
            <a:spAutoFit/>
          </a:bodyPr>
          <a:lstStyle/>
          <a:p>
            <a:pPr algn="ctr"/>
            <a:r>
              <a:rPr lang="tr-TR" sz="3200" b="1" dirty="0">
                <a:solidFill>
                  <a:srgbClr val="776441"/>
                </a:solidFill>
                <a:latin typeface="Arial" panose="020B0604020202020204" pitchFamily="34" charset="0"/>
                <a:cs typeface="Arial" panose="020B0604020202020204" pitchFamily="34" charset="0"/>
              </a:rPr>
              <a:t>CONCORDE DE LUXE RESORT SÜRDÜRÜLEBİLİRLİK FAALİYETLERİ</a:t>
            </a:r>
          </a:p>
        </p:txBody>
      </p:sp>
      <p:pic>
        <p:nvPicPr>
          <p:cNvPr id="6" name="Resi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82" y="5454000"/>
            <a:ext cx="1984969" cy="1404000"/>
          </a:xfrm>
          <a:prstGeom prst="rect">
            <a:avLst/>
          </a:prstGeom>
        </p:spPr>
      </p:pic>
      <p:sp>
        <p:nvSpPr>
          <p:cNvPr id="7" name="Metin kutusu 6"/>
          <p:cNvSpPr txBox="1"/>
          <p:nvPr/>
        </p:nvSpPr>
        <p:spPr>
          <a:xfrm>
            <a:off x="2150918" y="1483494"/>
            <a:ext cx="9382991" cy="739690"/>
          </a:xfrm>
          <a:prstGeom prst="rect">
            <a:avLst/>
          </a:prstGeom>
          <a:noFill/>
        </p:spPr>
        <p:txBody>
          <a:bodyPr wrap="square" rtlCol="0">
            <a:spAutoFit/>
          </a:bodyPr>
          <a:lstStyle/>
          <a:p>
            <a:pPr marL="285750" indent="-285750">
              <a:lnSpc>
                <a:spcPct val="107000"/>
              </a:lnSpc>
              <a:spcAft>
                <a:spcPts val="800"/>
              </a:spcAft>
              <a:buFont typeface="Arial" panose="020B0604020202020204" pitchFamily="34" charset="0"/>
              <a:buChar char="•"/>
              <a:defRPr/>
            </a:pPr>
            <a:r>
              <a:rPr lang="tr-TR" sz="2000" dirty="0">
                <a:solidFill>
                  <a:srgbClr val="776441"/>
                </a:solidFill>
                <a:latin typeface="Arial" panose="020B0604020202020204" pitchFamily="34" charset="0"/>
                <a:cs typeface="Arial" panose="020B0604020202020204" pitchFamily="34" charset="0"/>
              </a:rPr>
              <a:t>Doğal kaynakların korunması</a:t>
            </a:r>
          </a:p>
          <a:p>
            <a:r>
              <a:rPr lang="tr-TR" sz="1400" spc="600" dirty="0">
                <a:solidFill>
                  <a:srgbClr val="776441"/>
                </a:solidFill>
                <a:latin typeface="Arial" panose="020B0604020202020204" pitchFamily="34" charset="0"/>
                <a:cs typeface="Arial" panose="020B0604020202020204" pitchFamily="34" charset="0"/>
              </a:rPr>
              <a:t> </a:t>
            </a:r>
          </a:p>
        </p:txBody>
      </p:sp>
      <p:sp>
        <p:nvSpPr>
          <p:cNvPr id="4" name="Dikdörtgen 3"/>
          <p:cNvSpPr/>
          <p:nvPr/>
        </p:nvSpPr>
        <p:spPr>
          <a:xfrm>
            <a:off x="2150918" y="1877414"/>
            <a:ext cx="6337654" cy="4662815"/>
          </a:xfrm>
          <a:prstGeom prst="rect">
            <a:avLst/>
          </a:prstGeom>
        </p:spPr>
        <p:txBody>
          <a:bodyPr wrap="square">
            <a:spAutoFit/>
          </a:bodyPr>
          <a:lstStyle/>
          <a:p>
            <a:pPr algn="just">
              <a:lnSpc>
                <a:spcPct val="150000"/>
              </a:lnSpc>
            </a:pPr>
            <a:r>
              <a:rPr lang="en-US" dirty="0" err="1">
                <a:solidFill>
                  <a:srgbClr val="776441"/>
                </a:solidFill>
                <a:latin typeface="Arial" panose="020B0604020202020204" pitchFamily="34" charset="0"/>
                <a:cs typeface="Arial" panose="020B0604020202020204" pitchFamily="34" charset="0"/>
              </a:rPr>
              <a:t>Doğal</a:t>
            </a:r>
            <a:r>
              <a:rPr lang="en-US" dirty="0">
                <a:solidFill>
                  <a:srgbClr val="776441"/>
                </a:solidFill>
                <a:latin typeface="Arial" panose="020B0604020202020204" pitchFamily="34" charset="0"/>
                <a:cs typeface="Arial" panose="020B0604020202020204" pitchFamily="34" charset="0"/>
              </a:rPr>
              <a:t> </a:t>
            </a:r>
            <a:r>
              <a:rPr lang="en-US" dirty="0" err="1">
                <a:solidFill>
                  <a:srgbClr val="776441"/>
                </a:solidFill>
                <a:latin typeface="Arial" panose="020B0604020202020204" pitchFamily="34" charset="0"/>
                <a:cs typeface="Arial" panose="020B0604020202020204" pitchFamily="34" charset="0"/>
              </a:rPr>
              <a:t>kaynaklar</a:t>
            </a:r>
            <a:r>
              <a:rPr lang="en-US" dirty="0">
                <a:solidFill>
                  <a:srgbClr val="776441"/>
                </a:solidFill>
                <a:latin typeface="Arial" panose="020B0604020202020204" pitchFamily="34" charset="0"/>
                <a:cs typeface="Arial" panose="020B0604020202020204" pitchFamily="34" charset="0"/>
              </a:rPr>
              <a:t>, </a:t>
            </a:r>
            <a:r>
              <a:rPr lang="en-US" dirty="0" err="1">
                <a:solidFill>
                  <a:srgbClr val="776441"/>
                </a:solidFill>
                <a:latin typeface="Arial" panose="020B0604020202020204" pitchFamily="34" charset="0"/>
                <a:cs typeface="Arial" panose="020B0604020202020204" pitchFamily="34" charset="0"/>
              </a:rPr>
              <a:t>oluşumunda</a:t>
            </a:r>
            <a:r>
              <a:rPr lang="en-US" dirty="0">
                <a:solidFill>
                  <a:srgbClr val="776441"/>
                </a:solidFill>
                <a:latin typeface="Arial" panose="020B0604020202020204" pitchFamily="34" charset="0"/>
                <a:cs typeface="Arial" panose="020B0604020202020204" pitchFamily="34" charset="0"/>
              </a:rPr>
              <a:t> </a:t>
            </a:r>
            <a:r>
              <a:rPr lang="en-US" dirty="0" err="1">
                <a:solidFill>
                  <a:srgbClr val="776441"/>
                </a:solidFill>
                <a:latin typeface="Arial" panose="020B0604020202020204" pitchFamily="34" charset="0"/>
                <a:cs typeface="Arial" panose="020B0604020202020204" pitchFamily="34" charset="0"/>
              </a:rPr>
              <a:t>insanların</a:t>
            </a:r>
            <a:r>
              <a:rPr lang="en-US" dirty="0">
                <a:solidFill>
                  <a:srgbClr val="776441"/>
                </a:solidFill>
                <a:latin typeface="Arial" panose="020B0604020202020204" pitchFamily="34" charset="0"/>
                <a:cs typeface="Arial" panose="020B0604020202020204" pitchFamily="34" charset="0"/>
              </a:rPr>
              <a:t> </a:t>
            </a:r>
            <a:r>
              <a:rPr lang="en-US" dirty="0" err="1">
                <a:solidFill>
                  <a:srgbClr val="776441"/>
                </a:solidFill>
                <a:latin typeface="Arial" panose="020B0604020202020204" pitchFamily="34" charset="0"/>
                <a:cs typeface="Arial" panose="020B0604020202020204" pitchFamily="34" charset="0"/>
              </a:rPr>
              <a:t>etkisinin</a:t>
            </a:r>
            <a:r>
              <a:rPr lang="en-US" dirty="0">
                <a:solidFill>
                  <a:srgbClr val="776441"/>
                </a:solidFill>
                <a:latin typeface="Arial" panose="020B0604020202020204" pitchFamily="34" charset="0"/>
                <a:cs typeface="Arial" panose="020B0604020202020204" pitchFamily="34" charset="0"/>
              </a:rPr>
              <a:t> </a:t>
            </a:r>
            <a:r>
              <a:rPr lang="en-US" dirty="0" err="1">
                <a:solidFill>
                  <a:srgbClr val="776441"/>
                </a:solidFill>
                <a:latin typeface="Arial" panose="020B0604020202020204" pitchFamily="34" charset="0"/>
                <a:cs typeface="Arial" panose="020B0604020202020204" pitchFamily="34" charset="0"/>
              </a:rPr>
              <a:t>olmadığı</a:t>
            </a:r>
            <a:r>
              <a:rPr lang="en-US" dirty="0">
                <a:solidFill>
                  <a:srgbClr val="776441"/>
                </a:solidFill>
                <a:latin typeface="Arial" panose="020B0604020202020204" pitchFamily="34" charset="0"/>
                <a:cs typeface="Arial" panose="020B0604020202020204" pitchFamily="34" charset="0"/>
              </a:rPr>
              <a:t> </a:t>
            </a:r>
            <a:r>
              <a:rPr lang="en-US" dirty="0" err="1">
                <a:solidFill>
                  <a:srgbClr val="776441"/>
                </a:solidFill>
                <a:latin typeface="Arial" panose="020B0604020202020204" pitchFamily="34" charset="0"/>
                <a:cs typeface="Arial" panose="020B0604020202020204" pitchFamily="34" charset="0"/>
              </a:rPr>
              <a:t>ve</a:t>
            </a:r>
            <a:r>
              <a:rPr lang="en-US" dirty="0">
                <a:solidFill>
                  <a:srgbClr val="776441"/>
                </a:solidFill>
                <a:latin typeface="Arial" panose="020B0604020202020204" pitchFamily="34" charset="0"/>
                <a:cs typeface="Arial" panose="020B0604020202020204" pitchFamily="34" charset="0"/>
              </a:rPr>
              <a:t> </a:t>
            </a:r>
            <a:r>
              <a:rPr lang="en-US" dirty="0" err="1">
                <a:solidFill>
                  <a:srgbClr val="776441"/>
                </a:solidFill>
                <a:latin typeface="Arial" panose="020B0604020202020204" pitchFamily="34" charset="0"/>
                <a:cs typeface="Arial" panose="020B0604020202020204" pitchFamily="34" charset="0"/>
              </a:rPr>
              <a:t>doğal</a:t>
            </a:r>
            <a:r>
              <a:rPr lang="en-US" dirty="0">
                <a:solidFill>
                  <a:srgbClr val="776441"/>
                </a:solidFill>
                <a:latin typeface="Arial" panose="020B0604020202020204" pitchFamily="34" charset="0"/>
                <a:cs typeface="Arial" panose="020B0604020202020204" pitchFamily="34" charset="0"/>
              </a:rPr>
              <a:t> </a:t>
            </a:r>
            <a:r>
              <a:rPr lang="en-US" dirty="0" err="1">
                <a:solidFill>
                  <a:srgbClr val="776441"/>
                </a:solidFill>
                <a:latin typeface="Arial" panose="020B0604020202020204" pitchFamily="34" charset="0"/>
                <a:cs typeface="Arial" panose="020B0604020202020204" pitchFamily="34" charset="0"/>
              </a:rPr>
              <a:t>ortam</a:t>
            </a:r>
            <a:r>
              <a:rPr lang="en-US" dirty="0">
                <a:solidFill>
                  <a:srgbClr val="776441"/>
                </a:solidFill>
                <a:latin typeface="Arial" panose="020B0604020202020204" pitchFamily="34" charset="0"/>
                <a:cs typeface="Arial" panose="020B0604020202020204" pitchFamily="34" charset="0"/>
              </a:rPr>
              <a:t> </a:t>
            </a:r>
            <a:r>
              <a:rPr lang="en-US" dirty="0" err="1">
                <a:solidFill>
                  <a:srgbClr val="776441"/>
                </a:solidFill>
                <a:latin typeface="Arial" panose="020B0604020202020204" pitchFamily="34" charset="0"/>
                <a:cs typeface="Arial" panose="020B0604020202020204" pitchFamily="34" charset="0"/>
              </a:rPr>
              <a:t>içerisindeki</a:t>
            </a:r>
            <a:r>
              <a:rPr lang="en-US" dirty="0">
                <a:solidFill>
                  <a:srgbClr val="776441"/>
                </a:solidFill>
                <a:latin typeface="Arial" panose="020B0604020202020204" pitchFamily="34" charset="0"/>
                <a:cs typeface="Arial" panose="020B0604020202020204" pitchFamily="34" charset="0"/>
              </a:rPr>
              <a:t> </a:t>
            </a:r>
            <a:r>
              <a:rPr lang="en-US" dirty="0" err="1">
                <a:solidFill>
                  <a:srgbClr val="776441"/>
                </a:solidFill>
                <a:latin typeface="Arial" panose="020B0604020202020204" pitchFamily="34" charset="0"/>
                <a:cs typeface="Arial" panose="020B0604020202020204" pitchFamily="34" charset="0"/>
              </a:rPr>
              <a:t>belirli</a:t>
            </a:r>
            <a:r>
              <a:rPr lang="en-US" dirty="0">
                <a:solidFill>
                  <a:srgbClr val="776441"/>
                </a:solidFill>
                <a:latin typeface="Arial" panose="020B0604020202020204" pitchFamily="34" charset="0"/>
                <a:cs typeface="Arial" panose="020B0604020202020204" pitchFamily="34" charset="0"/>
              </a:rPr>
              <a:t> </a:t>
            </a:r>
            <a:r>
              <a:rPr lang="en-US" dirty="0" err="1">
                <a:solidFill>
                  <a:srgbClr val="776441"/>
                </a:solidFill>
                <a:latin typeface="Arial" panose="020B0604020202020204" pitchFamily="34" charset="0"/>
                <a:cs typeface="Arial" panose="020B0604020202020204" pitchFamily="34" charset="0"/>
              </a:rPr>
              <a:t>şartlara</a:t>
            </a:r>
            <a:r>
              <a:rPr lang="en-US" dirty="0">
                <a:solidFill>
                  <a:srgbClr val="776441"/>
                </a:solidFill>
                <a:latin typeface="Arial" panose="020B0604020202020204" pitchFamily="34" charset="0"/>
                <a:cs typeface="Arial" panose="020B0604020202020204" pitchFamily="34" charset="0"/>
              </a:rPr>
              <a:t> </a:t>
            </a:r>
            <a:r>
              <a:rPr lang="en-US" dirty="0" err="1">
                <a:solidFill>
                  <a:srgbClr val="776441"/>
                </a:solidFill>
                <a:latin typeface="Arial" panose="020B0604020202020204" pitchFamily="34" charset="0"/>
                <a:cs typeface="Arial" panose="020B0604020202020204" pitchFamily="34" charset="0"/>
              </a:rPr>
              <a:t>bağlı</a:t>
            </a:r>
            <a:r>
              <a:rPr lang="en-US" dirty="0">
                <a:solidFill>
                  <a:srgbClr val="776441"/>
                </a:solidFill>
                <a:latin typeface="Arial" panose="020B0604020202020204" pitchFamily="34" charset="0"/>
                <a:cs typeface="Arial" panose="020B0604020202020204" pitchFamily="34" charset="0"/>
              </a:rPr>
              <a:t> </a:t>
            </a:r>
            <a:r>
              <a:rPr lang="en-US" dirty="0" err="1">
                <a:solidFill>
                  <a:srgbClr val="776441"/>
                </a:solidFill>
                <a:latin typeface="Arial" panose="020B0604020202020204" pitchFamily="34" charset="0"/>
                <a:cs typeface="Arial" panose="020B0604020202020204" pitchFamily="34" charset="0"/>
              </a:rPr>
              <a:t>olarak</a:t>
            </a:r>
            <a:r>
              <a:rPr lang="en-US" dirty="0">
                <a:solidFill>
                  <a:srgbClr val="776441"/>
                </a:solidFill>
                <a:latin typeface="Arial" panose="020B0604020202020204" pitchFamily="34" charset="0"/>
                <a:cs typeface="Arial" panose="020B0604020202020204" pitchFamily="34" charset="0"/>
              </a:rPr>
              <a:t> </a:t>
            </a:r>
            <a:r>
              <a:rPr lang="en-US" dirty="0" err="1">
                <a:solidFill>
                  <a:srgbClr val="776441"/>
                </a:solidFill>
                <a:latin typeface="Arial" panose="020B0604020202020204" pitchFamily="34" charset="0"/>
                <a:cs typeface="Arial" panose="020B0604020202020204" pitchFamily="34" charset="0"/>
              </a:rPr>
              <a:t>oluşan</a:t>
            </a:r>
            <a:r>
              <a:rPr lang="en-US" dirty="0">
                <a:solidFill>
                  <a:srgbClr val="776441"/>
                </a:solidFill>
                <a:latin typeface="Arial" panose="020B0604020202020204" pitchFamily="34" charset="0"/>
                <a:cs typeface="Arial" panose="020B0604020202020204" pitchFamily="34" charset="0"/>
              </a:rPr>
              <a:t> </a:t>
            </a:r>
            <a:r>
              <a:rPr lang="en-US" dirty="0" err="1">
                <a:solidFill>
                  <a:srgbClr val="776441"/>
                </a:solidFill>
                <a:latin typeface="Arial" panose="020B0604020202020204" pitchFamily="34" charset="0"/>
                <a:cs typeface="Arial" panose="020B0604020202020204" pitchFamily="34" charset="0"/>
              </a:rPr>
              <a:t>doğal</a:t>
            </a:r>
            <a:r>
              <a:rPr lang="en-US" dirty="0">
                <a:solidFill>
                  <a:srgbClr val="776441"/>
                </a:solidFill>
                <a:latin typeface="Arial" panose="020B0604020202020204" pitchFamily="34" charset="0"/>
                <a:cs typeface="Arial" panose="020B0604020202020204" pitchFamily="34" charset="0"/>
              </a:rPr>
              <a:t> </a:t>
            </a:r>
            <a:r>
              <a:rPr lang="en-US" dirty="0" err="1">
                <a:solidFill>
                  <a:srgbClr val="776441"/>
                </a:solidFill>
                <a:latin typeface="Arial" panose="020B0604020202020204" pitchFamily="34" charset="0"/>
                <a:cs typeface="Arial" panose="020B0604020202020204" pitchFamily="34" charset="0"/>
              </a:rPr>
              <a:t>zenginliklerdir</a:t>
            </a:r>
            <a:r>
              <a:rPr lang="en-US" dirty="0">
                <a:solidFill>
                  <a:srgbClr val="776441"/>
                </a:solidFill>
                <a:latin typeface="Arial" panose="020B0604020202020204" pitchFamily="34" charset="0"/>
                <a:cs typeface="Arial" panose="020B0604020202020204" pitchFamily="34" charset="0"/>
              </a:rPr>
              <a:t>.</a:t>
            </a:r>
            <a:endParaRPr lang="tr-TR" dirty="0">
              <a:solidFill>
                <a:srgbClr val="776441"/>
              </a:solidFill>
              <a:latin typeface="Arial" panose="020B0604020202020204" pitchFamily="34" charset="0"/>
              <a:cs typeface="Arial" panose="020B0604020202020204" pitchFamily="34" charset="0"/>
            </a:endParaRPr>
          </a:p>
          <a:p>
            <a:pPr marL="285750" indent="-285750" algn="just">
              <a:lnSpc>
                <a:spcPct val="150000"/>
              </a:lnSpc>
              <a:buFont typeface="Wingdings" panose="05000000000000000000" pitchFamily="2" charset="2"/>
              <a:buChar char="ü"/>
            </a:pPr>
            <a:r>
              <a:rPr lang="tr-TR" dirty="0">
                <a:solidFill>
                  <a:srgbClr val="776441"/>
                </a:solidFill>
                <a:latin typeface="Arial" panose="020B0604020202020204" pitchFamily="34" charset="0"/>
                <a:cs typeface="Arial" panose="020B0604020202020204" pitchFamily="34" charset="0"/>
              </a:rPr>
              <a:t>Özellikle tesisimizde kullanılan elektrik, su ve doğalgaz gibi doğal kaynakların tüketimleri günlük, aylık ve yıllık olarak takip edilmektedir.</a:t>
            </a:r>
          </a:p>
          <a:p>
            <a:pPr marL="285750" indent="-285750" algn="just">
              <a:lnSpc>
                <a:spcPct val="150000"/>
              </a:lnSpc>
              <a:buFont typeface="Wingdings" panose="05000000000000000000" pitchFamily="2" charset="2"/>
              <a:buChar char="ü"/>
            </a:pPr>
            <a:r>
              <a:rPr lang="tr-TR" dirty="0">
                <a:solidFill>
                  <a:srgbClr val="776441"/>
                </a:solidFill>
                <a:latin typeface="Arial" panose="020B0604020202020204" pitchFamily="34" charset="0"/>
                <a:cs typeface="Arial" panose="020B0604020202020204" pitchFamily="34" charset="0"/>
              </a:rPr>
              <a:t>Doğal kaynakların tüketimlerinin azaltılmasına yönelik aksiyonlar alınmakta ve yıllık olarak azaltılması ile ilgili hedefler konulmakta ve takibi yapılmaktadır.</a:t>
            </a:r>
          </a:p>
          <a:p>
            <a:pPr marL="285750" indent="-285750" algn="just">
              <a:lnSpc>
                <a:spcPct val="150000"/>
              </a:lnSpc>
              <a:buFont typeface="Wingdings" panose="05000000000000000000" pitchFamily="2" charset="2"/>
              <a:buChar char="ü"/>
            </a:pPr>
            <a:r>
              <a:rPr lang="en-US" dirty="0">
                <a:solidFill>
                  <a:srgbClr val="776441"/>
                </a:solidFill>
                <a:latin typeface="Arial" panose="020B0604020202020204" pitchFamily="34" charset="0"/>
                <a:cs typeface="Arial" panose="020B0604020202020204" pitchFamily="34" charset="0"/>
              </a:rPr>
              <a:t> </a:t>
            </a:r>
            <a:r>
              <a:rPr lang="tr-TR" dirty="0">
                <a:solidFill>
                  <a:srgbClr val="776441"/>
                </a:solidFill>
                <a:latin typeface="Arial" panose="020B0604020202020204" pitchFamily="34" charset="0"/>
                <a:cs typeface="Arial" panose="020B0604020202020204" pitchFamily="34" charset="0"/>
              </a:rPr>
              <a:t>Süzme sayaçlarla yardımı ile bölgesel olarak tüketimler de özenle takip edilmektedir.</a:t>
            </a:r>
            <a:endParaRPr lang="en-US" dirty="0">
              <a:solidFill>
                <a:srgbClr val="776441"/>
              </a:solidFill>
              <a:latin typeface="Arial" panose="020B0604020202020204" pitchFamily="34" charset="0"/>
              <a:cs typeface="Arial" panose="020B0604020202020204" pitchFamily="34" charset="0"/>
            </a:endParaRPr>
          </a:p>
        </p:txBody>
      </p:sp>
      <p:pic>
        <p:nvPicPr>
          <p:cNvPr id="2" name="Resim 1"/>
          <p:cNvPicPr>
            <a:picLocks noChangeAspect="1"/>
          </p:cNvPicPr>
          <p:nvPr/>
        </p:nvPicPr>
        <p:blipFill>
          <a:blip r:embed="rId3"/>
          <a:stretch>
            <a:fillRect/>
          </a:stretch>
        </p:blipFill>
        <p:spPr>
          <a:xfrm>
            <a:off x="8488572" y="2101200"/>
            <a:ext cx="3409950" cy="33528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0" y="0"/>
            <a:ext cx="1977887" cy="6858000"/>
          </a:xfrm>
          <a:prstGeom prst="rect">
            <a:avLst/>
          </a:prstGeom>
          <a:solidFill>
            <a:srgbClr val="A292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Metin kutusu 2"/>
          <p:cNvSpPr txBox="1"/>
          <p:nvPr/>
        </p:nvSpPr>
        <p:spPr>
          <a:xfrm>
            <a:off x="2246243" y="318052"/>
            <a:ext cx="9464312" cy="1077218"/>
          </a:xfrm>
          <a:prstGeom prst="rect">
            <a:avLst/>
          </a:prstGeom>
          <a:noFill/>
        </p:spPr>
        <p:txBody>
          <a:bodyPr wrap="square" rtlCol="0">
            <a:spAutoFit/>
          </a:bodyPr>
          <a:lstStyle/>
          <a:p>
            <a:pPr algn="ctr"/>
            <a:r>
              <a:rPr lang="tr-TR" sz="3200" b="1" dirty="0">
                <a:solidFill>
                  <a:srgbClr val="776441"/>
                </a:solidFill>
                <a:latin typeface="Arial" panose="020B0604020202020204" pitchFamily="34" charset="0"/>
                <a:cs typeface="Arial" panose="020B0604020202020204" pitchFamily="34" charset="0"/>
              </a:rPr>
              <a:t>CONCORDE DE LUXE RESORT SÜRDÜRÜLEBİLİRLİK FAALİYETLERİ</a:t>
            </a:r>
          </a:p>
        </p:txBody>
      </p:sp>
      <p:pic>
        <p:nvPicPr>
          <p:cNvPr id="6" name="Resi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82" y="5454000"/>
            <a:ext cx="1984969" cy="1404000"/>
          </a:xfrm>
          <a:prstGeom prst="rect">
            <a:avLst/>
          </a:prstGeom>
        </p:spPr>
      </p:pic>
      <p:sp>
        <p:nvSpPr>
          <p:cNvPr id="7" name="Metin kutusu 6"/>
          <p:cNvSpPr txBox="1"/>
          <p:nvPr/>
        </p:nvSpPr>
        <p:spPr>
          <a:xfrm>
            <a:off x="2150918" y="1483494"/>
            <a:ext cx="9382991" cy="739690"/>
          </a:xfrm>
          <a:prstGeom prst="rect">
            <a:avLst/>
          </a:prstGeom>
          <a:noFill/>
        </p:spPr>
        <p:txBody>
          <a:bodyPr wrap="square" rtlCol="0">
            <a:spAutoFit/>
          </a:bodyPr>
          <a:lstStyle/>
          <a:p>
            <a:pPr marL="285750" indent="-285750">
              <a:lnSpc>
                <a:spcPct val="107000"/>
              </a:lnSpc>
              <a:spcAft>
                <a:spcPts val="800"/>
              </a:spcAft>
              <a:buFont typeface="Arial" panose="020B0604020202020204" pitchFamily="34" charset="0"/>
              <a:buChar char="•"/>
              <a:defRPr/>
            </a:pPr>
            <a:r>
              <a:rPr lang="tr-TR" sz="2000" dirty="0">
                <a:solidFill>
                  <a:srgbClr val="776441"/>
                </a:solidFill>
                <a:latin typeface="Arial" panose="020B0604020202020204" pitchFamily="34" charset="0"/>
                <a:cs typeface="Arial" panose="020B0604020202020204" pitchFamily="34" charset="0"/>
              </a:rPr>
              <a:t>Doğal kaynakların korunması</a:t>
            </a:r>
          </a:p>
          <a:p>
            <a:r>
              <a:rPr lang="tr-TR" sz="1400" spc="600" dirty="0">
                <a:solidFill>
                  <a:srgbClr val="776441"/>
                </a:solidFill>
                <a:latin typeface="Arial" panose="020B0604020202020204" pitchFamily="34" charset="0"/>
                <a:cs typeface="Arial" panose="020B0604020202020204" pitchFamily="34" charset="0"/>
              </a:rPr>
              <a:t> </a:t>
            </a:r>
          </a:p>
        </p:txBody>
      </p:sp>
      <p:sp>
        <p:nvSpPr>
          <p:cNvPr id="4" name="Dikdörtgen 3"/>
          <p:cNvSpPr/>
          <p:nvPr/>
        </p:nvSpPr>
        <p:spPr>
          <a:xfrm>
            <a:off x="2150918" y="2012976"/>
            <a:ext cx="6337654" cy="3416320"/>
          </a:xfrm>
          <a:prstGeom prst="rect">
            <a:avLst/>
          </a:prstGeom>
        </p:spPr>
        <p:txBody>
          <a:bodyPr wrap="square">
            <a:spAutoFit/>
          </a:bodyPr>
          <a:lstStyle/>
          <a:p>
            <a:pPr marL="285750" indent="-285750" algn="just">
              <a:lnSpc>
                <a:spcPct val="150000"/>
              </a:lnSpc>
              <a:buFont typeface="Wingdings" panose="05000000000000000000" pitchFamily="2" charset="2"/>
              <a:buChar char="ü"/>
            </a:pPr>
            <a:r>
              <a:rPr lang="tr-TR" dirty="0">
                <a:solidFill>
                  <a:srgbClr val="776441"/>
                </a:solidFill>
                <a:latin typeface="Arial" panose="020B0604020202020204" pitchFamily="34" charset="0"/>
                <a:cs typeface="Arial" panose="020B0604020202020204" pitchFamily="34" charset="0"/>
              </a:rPr>
              <a:t>Enerji danışmanlığı ile özellikle doğal kaynakların doğru kullanımı konusunda çalışılmaktadır.</a:t>
            </a:r>
          </a:p>
          <a:p>
            <a:pPr marL="285750" indent="-285750" algn="just">
              <a:lnSpc>
                <a:spcPct val="150000"/>
              </a:lnSpc>
              <a:buFont typeface="Wingdings" panose="05000000000000000000" pitchFamily="2" charset="2"/>
              <a:buChar char="ü"/>
            </a:pPr>
            <a:r>
              <a:rPr lang="tr-TR" dirty="0">
                <a:solidFill>
                  <a:srgbClr val="776441"/>
                </a:solidFill>
                <a:latin typeface="Arial" panose="020B0604020202020204" pitchFamily="34" charset="0"/>
                <a:cs typeface="Arial" panose="020B0604020202020204" pitchFamily="34" charset="0"/>
              </a:rPr>
              <a:t>Personellerimiz oluşturulan eğitim planı doğrultusunda doğru enerji kullanımı konusunda bilinçlendirilmektedir.</a:t>
            </a:r>
          </a:p>
          <a:p>
            <a:pPr marL="285750" indent="-285750" algn="just">
              <a:lnSpc>
                <a:spcPct val="150000"/>
              </a:lnSpc>
              <a:buFont typeface="Wingdings" panose="05000000000000000000" pitchFamily="2" charset="2"/>
              <a:buChar char="ü"/>
            </a:pPr>
            <a:r>
              <a:rPr lang="tr-TR" dirty="0">
                <a:solidFill>
                  <a:srgbClr val="776441"/>
                </a:solidFill>
                <a:latin typeface="Arial" panose="020B0604020202020204" pitchFamily="34" charset="0"/>
                <a:cs typeface="Arial" panose="020B0604020202020204" pitchFamily="34" charset="0"/>
              </a:rPr>
              <a:t>Ayrıca web sitemizde, info kanallarımızda ve görsel olarak hazırlanmış broşürlerimizde misafirlerimiz, ziyaretçilerimiz ve tedarikçilerimiz doğal kaynakların korunması konusunda bilgilendirilmektedir.</a:t>
            </a:r>
            <a:endParaRPr lang="en-US" dirty="0">
              <a:solidFill>
                <a:srgbClr val="776441"/>
              </a:solidFill>
              <a:latin typeface="Arial" panose="020B0604020202020204" pitchFamily="34" charset="0"/>
              <a:cs typeface="Arial" panose="020B0604020202020204" pitchFamily="34" charset="0"/>
            </a:endParaRPr>
          </a:p>
        </p:txBody>
      </p:sp>
      <p:pic>
        <p:nvPicPr>
          <p:cNvPr id="2" name="Resim 1"/>
          <p:cNvPicPr>
            <a:picLocks noChangeAspect="1"/>
          </p:cNvPicPr>
          <p:nvPr/>
        </p:nvPicPr>
        <p:blipFill>
          <a:blip r:embed="rId3"/>
          <a:stretch>
            <a:fillRect/>
          </a:stretch>
        </p:blipFill>
        <p:spPr>
          <a:xfrm>
            <a:off x="8488572" y="2101200"/>
            <a:ext cx="3409950" cy="3352800"/>
          </a:xfrm>
          <a:prstGeom prst="rect">
            <a:avLst/>
          </a:prstGeom>
        </p:spPr>
      </p:pic>
    </p:spTree>
    <p:extLst>
      <p:ext uri="{BB962C8B-B14F-4D97-AF65-F5344CB8AC3E}">
        <p14:creationId xmlns:p14="http://schemas.microsoft.com/office/powerpoint/2010/main" val="31549208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0" y="0"/>
            <a:ext cx="1977887" cy="6858000"/>
          </a:xfrm>
          <a:prstGeom prst="rect">
            <a:avLst/>
          </a:prstGeom>
          <a:solidFill>
            <a:srgbClr val="A292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Metin kutusu 2"/>
          <p:cNvSpPr txBox="1"/>
          <p:nvPr/>
        </p:nvSpPr>
        <p:spPr>
          <a:xfrm>
            <a:off x="2246243" y="318052"/>
            <a:ext cx="9464312" cy="1077218"/>
          </a:xfrm>
          <a:prstGeom prst="rect">
            <a:avLst/>
          </a:prstGeom>
          <a:noFill/>
        </p:spPr>
        <p:txBody>
          <a:bodyPr wrap="square" rtlCol="0">
            <a:spAutoFit/>
          </a:bodyPr>
          <a:lstStyle/>
          <a:p>
            <a:pPr algn="ctr"/>
            <a:r>
              <a:rPr lang="tr-TR" sz="3200" b="1" dirty="0">
                <a:solidFill>
                  <a:srgbClr val="776441"/>
                </a:solidFill>
                <a:latin typeface="Arial" panose="020B0604020202020204" pitchFamily="34" charset="0"/>
                <a:cs typeface="Arial" panose="020B0604020202020204" pitchFamily="34" charset="0"/>
              </a:rPr>
              <a:t>CONCORDE DE LUXE RESORT SÜRÜDÜRÜLEBİLİRLİK FAALİYETLERİ</a:t>
            </a:r>
          </a:p>
        </p:txBody>
      </p:sp>
      <p:pic>
        <p:nvPicPr>
          <p:cNvPr id="6" name="Resi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82" y="5454000"/>
            <a:ext cx="1984969" cy="1404000"/>
          </a:xfrm>
          <a:prstGeom prst="rect">
            <a:avLst/>
          </a:prstGeom>
        </p:spPr>
      </p:pic>
      <p:sp>
        <p:nvSpPr>
          <p:cNvPr id="7" name="Metin kutusu 6"/>
          <p:cNvSpPr txBox="1"/>
          <p:nvPr/>
        </p:nvSpPr>
        <p:spPr>
          <a:xfrm>
            <a:off x="2150918" y="1772893"/>
            <a:ext cx="9382991" cy="739690"/>
          </a:xfrm>
          <a:prstGeom prst="rect">
            <a:avLst/>
          </a:prstGeom>
          <a:noFill/>
        </p:spPr>
        <p:txBody>
          <a:bodyPr wrap="square" rtlCol="0">
            <a:spAutoFit/>
          </a:bodyPr>
          <a:lstStyle/>
          <a:p>
            <a:pPr marL="285750" indent="-285750">
              <a:lnSpc>
                <a:spcPct val="107000"/>
              </a:lnSpc>
              <a:spcAft>
                <a:spcPts val="800"/>
              </a:spcAft>
              <a:buFont typeface="Arial" panose="020B0604020202020204" pitchFamily="34" charset="0"/>
              <a:buChar char="•"/>
              <a:defRPr/>
            </a:pPr>
            <a:r>
              <a:rPr lang="tr-TR" sz="2000" dirty="0">
                <a:solidFill>
                  <a:srgbClr val="776441"/>
                </a:solidFill>
                <a:latin typeface="Arial" panose="020B0604020202020204" pitchFamily="34" charset="0"/>
                <a:cs typeface="Arial" panose="020B0604020202020204" pitchFamily="34" charset="0"/>
              </a:rPr>
              <a:t>Doğal ortamların ve canlıların korunması</a:t>
            </a:r>
          </a:p>
          <a:p>
            <a:r>
              <a:rPr lang="tr-TR" sz="1400" spc="600" dirty="0">
                <a:solidFill>
                  <a:srgbClr val="776441"/>
                </a:solidFill>
                <a:latin typeface="Arial" panose="020B0604020202020204" pitchFamily="34" charset="0"/>
                <a:cs typeface="Arial" panose="020B0604020202020204" pitchFamily="34" charset="0"/>
              </a:rPr>
              <a:t> </a:t>
            </a:r>
          </a:p>
        </p:txBody>
      </p:sp>
      <p:sp>
        <p:nvSpPr>
          <p:cNvPr id="2" name="Dikdörtgen 1"/>
          <p:cNvSpPr/>
          <p:nvPr/>
        </p:nvSpPr>
        <p:spPr>
          <a:xfrm>
            <a:off x="2332007" y="2413338"/>
            <a:ext cx="6967857" cy="3693319"/>
          </a:xfrm>
          <a:prstGeom prst="rect">
            <a:avLst/>
          </a:prstGeom>
        </p:spPr>
        <p:txBody>
          <a:bodyPr wrap="square">
            <a:spAutoFit/>
          </a:bodyPr>
          <a:lstStyle/>
          <a:p>
            <a:pPr marL="285750" indent="-285750" algn="just">
              <a:buFont typeface="Wingdings" panose="05000000000000000000" pitchFamily="2" charset="2"/>
              <a:buChar char="ü"/>
            </a:pPr>
            <a:r>
              <a:rPr lang="tr-TR" dirty="0" err="1">
                <a:solidFill>
                  <a:srgbClr val="776441"/>
                </a:solidFill>
                <a:latin typeface="Arial" panose="020B0604020202020204" pitchFamily="34" charset="0"/>
                <a:cs typeface="Arial" panose="020B0604020202020204" pitchFamily="34" charset="0"/>
              </a:rPr>
              <a:t>Concorde</a:t>
            </a:r>
            <a:r>
              <a:rPr lang="tr-TR" dirty="0">
                <a:solidFill>
                  <a:srgbClr val="776441"/>
                </a:solidFill>
                <a:latin typeface="Arial" panose="020B0604020202020204" pitchFamily="34" charset="0"/>
                <a:cs typeface="Arial" panose="020B0604020202020204" pitchFamily="34" charset="0"/>
              </a:rPr>
              <a:t> Deluxe </a:t>
            </a:r>
            <a:r>
              <a:rPr lang="tr-TR" dirty="0" err="1">
                <a:solidFill>
                  <a:srgbClr val="776441"/>
                </a:solidFill>
                <a:latin typeface="Arial" panose="020B0604020202020204" pitchFamily="34" charset="0"/>
                <a:cs typeface="Arial" panose="020B0604020202020204" pitchFamily="34" charset="0"/>
              </a:rPr>
              <a:t>Resort</a:t>
            </a:r>
            <a:r>
              <a:rPr lang="tr-TR" dirty="0">
                <a:solidFill>
                  <a:srgbClr val="776441"/>
                </a:solidFill>
                <a:latin typeface="Arial" panose="020B0604020202020204" pitchFamily="34" charset="0"/>
                <a:cs typeface="Arial" panose="020B0604020202020204" pitchFamily="34" charset="0"/>
              </a:rPr>
              <a:t> </a:t>
            </a:r>
            <a:r>
              <a:rPr lang="en-US" dirty="0" err="1">
                <a:solidFill>
                  <a:srgbClr val="776441"/>
                </a:solidFill>
                <a:latin typeface="Arial" panose="020B0604020202020204" pitchFamily="34" charset="0"/>
                <a:cs typeface="Arial" panose="020B0604020202020204" pitchFamily="34" charset="0"/>
              </a:rPr>
              <a:t>bünyesinde</a:t>
            </a:r>
            <a:r>
              <a:rPr lang="en-US" dirty="0">
                <a:solidFill>
                  <a:srgbClr val="776441"/>
                </a:solidFill>
                <a:latin typeface="Arial" panose="020B0604020202020204" pitchFamily="34" charset="0"/>
                <a:cs typeface="Arial" panose="020B0604020202020204" pitchFamily="34" charset="0"/>
              </a:rPr>
              <a:t> </a:t>
            </a:r>
            <a:r>
              <a:rPr lang="en-US" dirty="0" err="1">
                <a:solidFill>
                  <a:srgbClr val="776441"/>
                </a:solidFill>
                <a:latin typeface="Arial" panose="020B0604020202020204" pitchFamily="34" charset="0"/>
                <a:cs typeface="Arial" panose="020B0604020202020204" pitchFamily="34" charset="0"/>
              </a:rPr>
              <a:t>koruma</a:t>
            </a:r>
            <a:r>
              <a:rPr lang="en-US" dirty="0">
                <a:solidFill>
                  <a:srgbClr val="776441"/>
                </a:solidFill>
                <a:latin typeface="Arial" panose="020B0604020202020204" pitchFamily="34" charset="0"/>
                <a:cs typeface="Arial" panose="020B0604020202020204" pitchFamily="34" charset="0"/>
              </a:rPr>
              <a:t> </a:t>
            </a:r>
            <a:r>
              <a:rPr lang="en-US" dirty="0" err="1">
                <a:solidFill>
                  <a:srgbClr val="776441"/>
                </a:solidFill>
                <a:latin typeface="Arial" panose="020B0604020202020204" pitchFamily="34" charset="0"/>
                <a:cs typeface="Arial" panose="020B0604020202020204" pitchFamily="34" charset="0"/>
              </a:rPr>
              <a:t>altında</a:t>
            </a:r>
            <a:r>
              <a:rPr lang="en-US" dirty="0">
                <a:solidFill>
                  <a:srgbClr val="776441"/>
                </a:solidFill>
                <a:latin typeface="Arial" panose="020B0604020202020204" pitchFamily="34" charset="0"/>
                <a:cs typeface="Arial" panose="020B0604020202020204" pitchFamily="34" charset="0"/>
              </a:rPr>
              <a:t> </a:t>
            </a:r>
            <a:r>
              <a:rPr lang="en-US" dirty="0" err="1">
                <a:solidFill>
                  <a:srgbClr val="776441"/>
                </a:solidFill>
                <a:latin typeface="Arial" panose="020B0604020202020204" pitchFamily="34" charset="0"/>
                <a:cs typeface="Arial" panose="020B0604020202020204" pitchFamily="34" charset="0"/>
              </a:rPr>
              <a:t>bulunan</a:t>
            </a:r>
            <a:r>
              <a:rPr lang="en-US" dirty="0">
                <a:solidFill>
                  <a:srgbClr val="776441"/>
                </a:solidFill>
                <a:latin typeface="Arial" panose="020B0604020202020204" pitchFamily="34" charset="0"/>
                <a:cs typeface="Arial" panose="020B0604020202020204" pitchFamily="34" charset="0"/>
              </a:rPr>
              <a:t> </a:t>
            </a:r>
            <a:r>
              <a:rPr lang="tr-TR" dirty="0">
                <a:solidFill>
                  <a:srgbClr val="776441"/>
                </a:solidFill>
                <a:latin typeface="Arial" panose="020B0604020202020204" pitchFamily="34" charset="0"/>
                <a:cs typeface="Arial" panose="020B0604020202020204" pitchFamily="34" charset="0"/>
              </a:rPr>
              <a:t>endemik </a:t>
            </a:r>
            <a:r>
              <a:rPr lang="en-US" dirty="0" err="1">
                <a:solidFill>
                  <a:srgbClr val="776441"/>
                </a:solidFill>
                <a:latin typeface="Arial" panose="020B0604020202020204" pitchFamily="34" charset="0"/>
                <a:cs typeface="Arial" panose="020B0604020202020204" pitchFamily="34" charset="0"/>
              </a:rPr>
              <a:t>bitkiler</a:t>
            </a:r>
            <a:r>
              <a:rPr lang="en-US" dirty="0">
                <a:solidFill>
                  <a:srgbClr val="776441"/>
                </a:solidFill>
                <a:latin typeface="Arial" panose="020B0604020202020204" pitchFamily="34" charset="0"/>
                <a:cs typeface="Arial" panose="020B0604020202020204" pitchFamily="34" charset="0"/>
              </a:rPr>
              <a:t> </a:t>
            </a:r>
            <a:r>
              <a:rPr lang="en-US" dirty="0" err="1">
                <a:solidFill>
                  <a:srgbClr val="776441"/>
                </a:solidFill>
                <a:latin typeface="Arial" panose="020B0604020202020204" pitchFamily="34" charset="0"/>
                <a:cs typeface="Arial" panose="020B0604020202020204" pitchFamily="34" charset="0"/>
              </a:rPr>
              <a:t>ve</a:t>
            </a:r>
            <a:r>
              <a:rPr lang="tr-TR" dirty="0">
                <a:solidFill>
                  <a:srgbClr val="776441"/>
                </a:solidFill>
                <a:latin typeface="Arial" panose="020B0604020202020204" pitchFamily="34" charset="0"/>
                <a:cs typeface="Arial" panose="020B0604020202020204" pitchFamily="34" charset="0"/>
              </a:rPr>
              <a:t> soyu tükenme tehlikesi içinde bulunan</a:t>
            </a:r>
            <a:r>
              <a:rPr lang="en-US" dirty="0">
                <a:solidFill>
                  <a:srgbClr val="776441"/>
                </a:solidFill>
                <a:latin typeface="Arial" panose="020B0604020202020204" pitchFamily="34" charset="0"/>
                <a:cs typeface="Arial" panose="020B0604020202020204" pitchFamily="34" charset="0"/>
              </a:rPr>
              <a:t> hayvanlar </a:t>
            </a:r>
            <a:r>
              <a:rPr lang="tr-TR" dirty="0">
                <a:solidFill>
                  <a:srgbClr val="776441"/>
                </a:solidFill>
                <a:latin typeface="Arial" panose="020B0604020202020204" pitchFamily="34" charset="0"/>
                <a:cs typeface="Arial" panose="020B0604020202020204" pitchFamily="34" charset="0"/>
              </a:rPr>
              <a:t>barınmaktadır.</a:t>
            </a:r>
            <a:r>
              <a:rPr lang="en-US" dirty="0">
                <a:solidFill>
                  <a:srgbClr val="776441"/>
                </a:solidFill>
                <a:latin typeface="Arial" panose="020B0604020202020204" pitchFamily="34" charset="0"/>
                <a:cs typeface="Arial" panose="020B0604020202020204" pitchFamily="34" charset="0"/>
              </a:rPr>
              <a:t> </a:t>
            </a:r>
          </a:p>
          <a:p>
            <a:pPr marL="285750" indent="-285750" algn="just">
              <a:buFont typeface="Wingdings" panose="05000000000000000000" pitchFamily="2" charset="2"/>
              <a:buChar char="ü"/>
            </a:pPr>
            <a:r>
              <a:rPr lang="tr-TR" dirty="0">
                <a:solidFill>
                  <a:srgbClr val="776441"/>
                </a:solidFill>
                <a:latin typeface="Arial" panose="020B0604020202020204" pitchFamily="34" charset="0"/>
                <a:cs typeface="Arial" panose="020B0604020202020204" pitchFamily="34" charset="0"/>
              </a:rPr>
              <a:t>Sahilimizde yumurtlama dönemi için gelen </a:t>
            </a:r>
            <a:r>
              <a:rPr lang="en-US" dirty="0" err="1">
                <a:solidFill>
                  <a:srgbClr val="776441"/>
                </a:solidFill>
                <a:latin typeface="Arial" panose="020B0604020202020204" pitchFamily="34" charset="0"/>
                <a:cs typeface="Arial" panose="020B0604020202020204" pitchFamily="34" charset="0"/>
              </a:rPr>
              <a:t>Carettalar</a:t>
            </a:r>
            <a:r>
              <a:rPr lang="en-US" dirty="0">
                <a:solidFill>
                  <a:srgbClr val="776441"/>
                </a:solidFill>
                <a:latin typeface="Arial" panose="020B0604020202020204" pitchFamily="34" charset="0"/>
                <a:cs typeface="Arial" panose="020B0604020202020204" pitchFamily="34" charset="0"/>
              </a:rPr>
              <a:t> </a:t>
            </a:r>
            <a:r>
              <a:rPr lang="tr-TR" dirty="0">
                <a:solidFill>
                  <a:srgbClr val="776441"/>
                </a:solidFill>
                <a:latin typeface="Arial" panose="020B0604020202020204" pitchFamily="34" charset="0"/>
                <a:cs typeface="Arial" panose="020B0604020202020204" pitchFamily="34" charset="0"/>
              </a:rPr>
              <a:t>için</a:t>
            </a:r>
            <a:r>
              <a:rPr lang="en-US" dirty="0">
                <a:solidFill>
                  <a:srgbClr val="776441"/>
                </a:solidFill>
                <a:latin typeface="Arial" panose="020B0604020202020204" pitchFamily="34" charset="0"/>
                <a:cs typeface="Arial" panose="020B0604020202020204" pitchFamily="34" charset="0"/>
              </a:rPr>
              <a:t> </a:t>
            </a:r>
            <a:r>
              <a:rPr lang="en-US" dirty="0" err="1">
                <a:solidFill>
                  <a:srgbClr val="776441"/>
                </a:solidFill>
                <a:latin typeface="Arial" panose="020B0604020202020204" pitchFamily="34" charset="0"/>
                <a:cs typeface="Arial" panose="020B0604020202020204" pitchFamily="34" charset="0"/>
              </a:rPr>
              <a:t>koruma</a:t>
            </a:r>
            <a:r>
              <a:rPr lang="en-US" dirty="0">
                <a:solidFill>
                  <a:srgbClr val="776441"/>
                </a:solidFill>
                <a:latin typeface="Arial" panose="020B0604020202020204" pitchFamily="34" charset="0"/>
                <a:cs typeface="Arial" panose="020B0604020202020204" pitchFamily="34" charset="0"/>
              </a:rPr>
              <a:t> </a:t>
            </a:r>
            <a:r>
              <a:rPr lang="en-US" dirty="0" err="1">
                <a:solidFill>
                  <a:srgbClr val="776441"/>
                </a:solidFill>
                <a:latin typeface="Arial" panose="020B0604020202020204" pitchFamily="34" charset="0"/>
                <a:cs typeface="Arial" panose="020B0604020202020204" pitchFamily="34" charset="0"/>
              </a:rPr>
              <a:t>kafesleri</a:t>
            </a:r>
            <a:r>
              <a:rPr lang="tr-TR" dirty="0">
                <a:solidFill>
                  <a:srgbClr val="776441"/>
                </a:solidFill>
                <a:latin typeface="Arial" panose="020B0604020202020204" pitchFamily="34" charset="0"/>
                <a:cs typeface="Arial" panose="020B0604020202020204" pitchFamily="34" charset="0"/>
              </a:rPr>
              <a:t> ve bilgilendirme yazıları bulunmaktadır.</a:t>
            </a:r>
            <a:endParaRPr lang="en-US" dirty="0">
              <a:solidFill>
                <a:srgbClr val="776441"/>
              </a:solidFill>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ü"/>
            </a:pPr>
            <a:r>
              <a:rPr lang="en-US" dirty="0" err="1">
                <a:solidFill>
                  <a:srgbClr val="776441"/>
                </a:solidFill>
                <a:latin typeface="Arial" panose="020B0604020202020204" pitchFamily="34" charset="0"/>
                <a:cs typeface="Arial" panose="020B0604020202020204" pitchFamily="34" charset="0"/>
              </a:rPr>
              <a:t>Endemik</a:t>
            </a:r>
            <a:r>
              <a:rPr lang="en-US" dirty="0">
                <a:solidFill>
                  <a:srgbClr val="776441"/>
                </a:solidFill>
                <a:latin typeface="Arial" panose="020B0604020202020204" pitchFamily="34" charset="0"/>
                <a:cs typeface="Arial" panose="020B0604020202020204" pitchFamily="34" charset="0"/>
              </a:rPr>
              <a:t> </a:t>
            </a:r>
            <a:r>
              <a:rPr lang="en-US" dirty="0" err="1">
                <a:solidFill>
                  <a:srgbClr val="776441"/>
                </a:solidFill>
                <a:latin typeface="Arial" panose="020B0604020202020204" pitchFamily="34" charset="0"/>
                <a:cs typeface="Arial" panose="020B0604020202020204" pitchFamily="34" charset="0"/>
              </a:rPr>
              <a:t>bitkiler</a:t>
            </a:r>
            <a:r>
              <a:rPr lang="en-US" dirty="0">
                <a:solidFill>
                  <a:srgbClr val="776441"/>
                </a:solidFill>
                <a:latin typeface="Arial" panose="020B0604020202020204" pitchFamily="34" charset="0"/>
                <a:cs typeface="Arial" panose="020B0604020202020204" pitchFamily="34" charset="0"/>
              </a:rPr>
              <a:t> </a:t>
            </a:r>
            <a:r>
              <a:rPr lang="en-US" dirty="0" err="1">
                <a:solidFill>
                  <a:srgbClr val="776441"/>
                </a:solidFill>
                <a:latin typeface="Arial" panose="020B0604020202020204" pitchFamily="34" charset="0"/>
                <a:cs typeface="Arial" panose="020B0604020202020204" pitchFamily="34" charset="0"/>
              </a:rPr>
              <a:t>için</a:t>
            </a:r>
            <a:r>
              <a:rPr lang="en-US" dirty="0">
                <a:solidFill>
                  <a:srgbClr val="776441"/>
                </a:solidFill>
                <a:latin typeface="Arial" panose="020B0604020202020204" pitchFamily="34" charset="0"/>
                <a:cs typeface="Arial" panose="020B0604020202020204" pitchFamily="34" charset="0"/>
              </a:rPr>
              <a:t> </a:t>
            </a:r>
            <a:r>
              <a:rPr lang="en-US" dirty="0" err="1">
                <a:solidFill>
                  <a:srgbClr val="776441"/>
                </a:solidFill>
                <a:latin typeface="Arial" panose="020B0604020202020204" pitchFamily="34" charset="0"/>
                <a:cs typeface="Arial" panose="020B0604020202020204" pitchFamily="34" charset="0"/>
              </a:rPr>
              <a:t>koruma</a:t>
            </a:r>
            <a:r>
              <a:rPr lang="en-US" dirty="0">
                <a:solidFill>
                  <a:srgbClr val="776441"/>
                </a:solidFill>
                <a:latin typeface="Arial" panose="020B0604020202020204" pitchFamily="34" charset="0"/>
                <a:cs typeface="Arial" panose="020B0604020202020204" pitchFamily="34" charset="0"/>
              </a:rPr>
              <a:t> </a:t>
            </a:r>
            <a:r>
              <a:rPr lang="en-US" dirty="0" err="1">
                <a:solidFill>
                  <a:srgbClr val="776441"/>
                </a:solidFill>
                <a:latin typeface="Arial" panose="020B0604020202020204" pitchFamily="34" charset="0"/>
                <a:cs typeface="Arial" panose="020B0604020202020204" pitchFamily="34" charset="0"/>
              </a:rPr>
              <a:t>ve</a:t>
            </a:r>
            <a:r>
              <a:rPr lang="en-US" dirty="0">
                <a:solidFill>
                  <a:srgbClr val="776441"/>
                </a:solidFill>
                <a:latin typeface="Arial" panose="020B0604020202020204" pitchFamily="34" charset="0"/>
                <a:cs typeface="Arial" panose="020B0604020202020204" pitchFamily="34" charset="0"/>
              </a:rPr>
              <a:t> </a:t>
            </a:r>
            <a:r>
              <a:rPr lang="en-US" dirty="0" err="1">
                <a:solidFill>
                  <a:srgbClr val="776441"/>
                </a:solidFill>
                <a:latin typeface="Arial" panose="020B0604020202020204" pitchFamily="34" charset="0"/>
                <a:cs typeface="Arial" panose="020B0604020202020204" pitchFamily="34" charset="0"/>
              </a:rPr>
              <a:t>yetiştirme</a:t>
            </a:r>
            <a:r>
              <a:rPr lang="en-US" dirty="0">
                <a:solidFill>
                  <a:srgbClr val="776441"/>
                </a:solidFill>
                <a:latin typeface="Arial" panose="020B0604020202020204" pitchFamily="34" charset="0"/>
                <a:cs typeface="Arial" panose="020B0604020202020204" pitchFamily="34" charset="0"/>
              </a:rPr>
              <a:t> </a:t>
            </a:r>
            <a:r>
              <a:rPr lang="en-US" dirty="0" err="1">
                <a:solidFill>
                  <a:srgbClr val="776441"/>
                </a:solidFill>
                <a:latin typeface="Arial" panose="020B0604020202020204" pitchFamily="34" charset="0"/>
                <a:cs typeface="Arial" panose="020B0604020202020204" pitchFamily="34" charset="0"/>
              </a:rPr>
              <a:t>alanları</a:t>
            </a:r>
            <a:r>
              <a:rPr lang="tr-TR" dirty="0">
                <a:solidFill>
                  <a:srgbClr val="776441"/>
                </a:solidFill>
                <a:latin typeface="Arial" panose="020B0604020202020204" pitchFamily="34" charset="0"/>
                <a:cs typeface="Arial" panose="020B0604020202020204" pitchFamily="34" charset="0"/>
              </a:rPr>
              <a:t> oluşturulmuştur. Özellikle kum zambakları ve mersin bitkisi koruma altına alınmış ve misafirler bilgilendirilmiştir.</a:t>
            </a:r>
            <a:r>
              <a:rPr lang="en-US" dirty="0">
                <a:solidFill>
                  <a:srgbClr val="776441"/>
                </a:solidFill>
                <a:latin typeface="Arial" panose="020B0604020202020204" pitchFamily="34" charset="0"/>
                <a:cs typeface="Arial" panose="020B0604020202020204" pitchFamily="34" charset="0"/>
              </a:rPr>
              <a:t> </a:t>
            </a:r>
            <a:endParaRPr lang="tr-TR" dirty="0">
              <a:solidFill>
                <a:srgbClr val="776441"/>
              </a:solidFill>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ü"/>
            </a:pPr>
            <a:r>
              <a:rPr lang="tr-TR" dirty="0">
                <a:solidFill>
                  <a:srgbClr val="776441"/>
                </a:solidFill>
                <a:latin typeface="Arial" panose="020B0604020202020204" pitchFamily="34" charset="0"/>
                <a:cs typeface="Arial" panose="020B0604020202020204" pitchFamily="34" charset="0"/>
              </a:rPr>
              <a:t>Tesisimizde s</a:t>
            </a:r>
            <a:r>
              <a:rPr lang="en-US" dirty="0">
                <a:solidFill>
                  <a:srgbClr val="776441"/>
                </a:solidFill>
                <a:latin typeface="Arial" panose="020B0604020202020204" pitchFamily="34" charset="0"/>
                <a:cs typeface="Arial" panose="020B0604020202020204" pitchFamily="34" charset="0"/>
              </a:rPr>
              <a:t>era uygulaması </a:t>
            </a:r>
            <a:r>
              <a:rPr lang="tr-TR" dirty="0">
                <a:solidFill>
                  <a:srgbClr val="776441"/>
                </a:solidFill>
                <a:latin typeface="Arial" panose="020B0604020202020204" pitchFamily="34" charset="0"/>
                <a:cs typeface="Arial" panose="020B0604020202020204" pitchFamily="34" charset="0"/>
              </a:rPr>
              <a:t>bulunmakta ve yerel olarak bilinen bitki türlerinin çoğaltılma işlemi yapılmaktadır.</a:t>
            </a:r>
          </a:p>
          <a:p>
            <a:pPr marL="285750" indent="-285750" algn="just">
              <a:buFont typeface="Wingdings" panose="05000000000000000000" pitchFamily="2" charset="2"/>
              <a:buChar char="ü"/>
            </a:pPr>
            <a:r>
              <a:rPr lang="tr-TR" dirty="0">
                <a:solidFill>
                  <a:srgbClr val="776441"/>
                </a:solidFill>
                <a:latin typeface="Arial" panose="020B0604020202020204" pitchFamily="34" charset="0"/>
                <a:cs typeface="Arial" panose="020B0604020202020204" pitchFamily="34" charset="0"/>
              </a:rPr>
              <a:t>Ayrıca tesis peyzajında Akdeniz iklime özgü bitki türlerinin yayılmasına izin verilerek ve doğal özelliklerin korunması sağlanmaktadır.  </a:t>
            </a:r>
          </a:p>
        </p:txBody>
      </p:sp>
      <p:pic>
        <p:nvPicPr>
          <p:cNvPr id="4" name="Resim 3"/>
          <p:cNvPicPr>
            <a:picLocks noChangeAspect="1"/>
          </p:cNvPicPr>
          <p:nvPr/>
        </p:nvPicPr>
        <p:blipFill>
          <a:blip r:embed="rId3"/>
          <a:stretch>
            <a:fillRect/>
          </a:stretch>
        </p:blipFill>
        <p:spPr>
          <a:xfrm>
            <a:off x="9786517" y="1772893"/>
            <a:ext cx="1920423" cy="1800000"/>
          </a:xfrm>
          <a:prstGeom prst="rect">
            <a:avLst/>
          </a:prstGeom>
        </p:spPr>
      </p:pic>
      <p:pic>
        <p:nvPicPr>
          <p:cNvPr id="8" name="Resim 7"/>
          <p:cNvPicPr>
            <a:picLocks noChangeAspect="1"/>
          </p:cNvPicPr>
          <p:nvPr/>
        </p:nvPicPr>
        <p:blipFill>
          <a:blip r:embed="rId4"/>
          <a:stretch>
            <a:fillRect/>
          </a:stretch>
        </p:blipFill>
        <p:spPr>
          <a:xfrm>
            <a:off x="9786516" y="3794290"/>
            <a:ext cx="1920423" cy="290178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0" y="0"/>
            <a:ext cx="1977887" cy="6858000"/>
          </a:xfrm>
          <a:prstGeom prst="rect">
            <a:avLst/>
          </a:prstGeom>
          <a:solidFill>
            <a:srgbClr val="A292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Metin kutusu 2"/>
          <p:cNvSpPr txBox="1"/>
          <p:nvPr/>
        </p:nvSpPr>
        <p:spPr>
          <a:xfrm>
            <a:off x="2246243" y="318052"/>
            <a:ext cx="9464312" cy="1077218"/>
          </a:xfrm>
          <a:prstGeom prst="rect">
            <a:avLst/>
          </a:prstGeom>
          <a:noFill/>
        </p:spPr>
        <p:txBody>
          <a:bodyPr wrap="square" rtlCol="0">
            <a:spAutoFit/>
          </a:bodyPr>
          <a:lstStyle/>
          <a:p>
            <a:pPr algn="ctr"/>
            <a:r>
              <a:rPr lang="tr-TR" sz="3200" b="1" dirty="0">
                <a:solidFill>
                  <a:srgbClr val="776441"/>
                </a:solidFill>
                <a:latin typeface="Arial" panose="020B0604020202020204" pitchFamily="34" charset="0"/>
                <a:cs typeface="Arial" panose="020B0604020202020204" pitchFamily="34" charset="0"/>
              </a:rPr>
              <a:t>CONCORDE DE LUXE RESORT SÜRÜDÜRÜLEBİLİRLİK FAALİYETLERİ</a:t>
            </a:r>
          </a:p>
        </p:txBody>
      </p:sp>
      <p:pic>
        <p:nvPicPr>
          <p:cNvPr id="6" name="Resi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82" y="5454000"/>
            <a:ext cx="1984969" cy="1404000"/>
          </a:xfrm>
          <a:prstGeom prst="rect">
            <a:avLst/>
          </a:prstGeom>
        </p:spPr>
      </p:pic>
      <p:sp>
        <p:nvSpPr>
          <p:cNvPr id="7" name="Metin kutusu 6"/>
          <p:cNvSpPr txBox="1"/>
          <p:nvPr/>
        </p:nvSpPr>
        <p:spPr>
          <a:xfrm>
            <a:off x="2150918" y="1772893"/>
            <a:ext cx="9382991" cy="739690"/>
          </a:xfrm>
          <a:prstGeom prst="rect">
            <a:avLst/>
          </a:prstGeom>
          <a:noFill/>
        </p:spPr>
        <p:txBody>
          <a:bodyPr wrap="square" rtlCol="0">
            <a:spAutoFit/>
          </a:bodyPr>
          <a:lstStyle/>
          <a:p>
            <a:pPr marL="285750" indent="-285750">
              <a:lnSpc>
                <a:spcPct val="107000"/>
              </a:lnSpc>
              <a:spcAft>
                <a:spcPts val="800"/>
              </a:spcAft>
              <a:buFont typeface="Arial" panose="020B0604020202020204" pitchFamily="34" charset="0"/>
              <a:buChar char="•"/>
              <a:defRPr/>
            </a:pPr>
            <a:r>
              <a:rPr lang="tr-TR" sz="2000" dirty="0">
                <a:solidFill>
                  <a:srgbClr val="776441"/>
                </a:solidFill>
                <a:latin typeface="Arial" panose="020B0604020202020204" pitchFamily="34" charset="0"/>
                <a:cs typeface="Arial" panose="020B0604020202020204" pitchFamily="34" charset="0"/>
              </a:rPr>
              <a:t>Doğal ortamların ve canlıların korunması</a:t>
            </a:r>
          </a:p>
          <a:p>
            <a:r>
              <a:rPr lang="tr-TR" sz="1400" spc="600" dirty="0">
                <a:solidFill>
                  <a:srgbClr val="776441"/>
                </a:solidFill>
                <a:latin typeface="Arial" panose="020B0604020202020204" pitchFamily="34" charset="0"/>
                <a:cs typeface="Arial" panose="020B0604020202020204" pitchFamily="34" charset="0"/>
              </a:rPr>
              <a:t> </a:t>
            </a:r>
          </a:p>
        </p:txBody>
      </p:sp>
      <p:sp>
        <p:nvSpPr>
          <p:cNvPr id="2" name="Dikdörtgen 1"/>
          <p:cNvSpPr/>
          <p:nvPr/>
        </p:nvSpPr>
        <p:spPr>
          <a:xfrm>
            <a:off x="2332007" y="2413338"/>
            <a:ext cx="5820147" cy="2308324"/>
          </a:xfrm>
          <a:prstGeom prst="rect">
            <a:avLst/>
          </a:prstGeom>
        </p:spPr>
        <p:txBody>
          <a:bodyPr wrap="square">
            <a:spAutoFit/>
          </a:bodyPr>
          <a:lstStyle/>
          <a:p>
            <a:pPr marL="285750" indent="-285750" algn="just">
              <a:buFont typeface="Wingdings" panose="05000000000000000000" pitchFamily="2" charset="2"/>
              <a:buChar char="ü"/>
            </a:pPr>
            <a:r>
              <a:rPr lang="tr-TR" dirty="0">
                <a:solidFill>
                  <a:srgbClr val="776441"/>
                </a:solidFill>
                <a:latin typeface="Arial" panose="020B0604020202020204" pitchFamily="34" charset="0"/>
                <a:cs typeface="Arial" panose="020B0604020202020204" pitchFamily="34" charset="0"/>
              </a:rPr>
              <a:t>Özellikle kış ayları için tesis içerisindeki ağaçlarımıza ahşap kuş yuvaları asılmış yaz ayları içinde kuş sulukları yapılmıştır.</a:t>
            </a:r>
          </a:p>
          <a:p>
            <a:pPr marL="285750" indent="-285750" algn="just">
              <a:buFont typeface="Wingdings" panose="05000000000000000000" pitchFamily="2" charset="2"/>
              <a:buChar char="ü"/>
            </a:pPr>
            <a:r>
              <a:rPr lang="tr-TR" dirty="0">
                <a:solidFill>
                  <a:srgbClr val="776441"/>
                </a:solidFill>
                <a:latin typeface="Arial" panose="020B0604020202020204" pitchFamily="34" charset="0"/>
                <a:cs typeface="Arial" panose="020B0604020202020204" pitchFamily="34" charset="0"/>
              </a:rPr>
              <a:t>Tesis içerisinde belirli mesafelerle kedi besleme istasyonları kurulmuş ve kedi evleri yapılmıştır.</a:t>
            </a:r>
          </a:p>
          <a:p>
            <a:pPr marL="285750" indent="-285750" algn="just">
              <a:buFont typeface="Wingdings" panose="05000000000000000000" pitchFamily="2" charset="2"/>
              <a:buChar char="ü"/>
            </a:pPr>
            <a:r>
              <a:rPr lang="tr-TR" dirty="0">
                <a:solidFill>
                  <a:srgbClr val="776441"/>
                </a:solidFill>
                <a:latin typeface="Arial" panose="020B0604020202020204" pitchFamily="34" charset="0"/>
                <a:cs typeface="Arial" panose="020B0604020202020204" pitchFamily="34" charset="0"/>
              </a:rPr>
              <a:t>Doğal ortamlarda bulunan bitkilerin bilinirliğini artırmak için ağaçların isimlendirme çalışmaları yapılmıştır.</a:t>
            </a:r>
            <a:endParaRPr lang="en-US" dirty="0">
              <a:solidFill>
                <a:srgbClr val="776441"/>
              </a:solidFill>
              <a:latin typeface="Arial" panose="020B0604020202020204" pitchFamily="34" charset="0"/>
              <a:cs typeface="Arial" panose="020B0604020202020204" pitchFamily="34" charset="0"/>
            </a:endParaRPr>
          </a:p>
        </p:txBody>
      </p:sp>
      <p:pic>
        <p:nvPicPr>
          <p:cNvPr id="4" name="Resim 3"/>
          <p:cNvPicPr>
            <a:picLocks noChangeAspect="1"/>
          </p:cNvPicPr>
          <p:nvPr/>
        </p:nvPicPr>
        <p:blipFill>
          <a:blip r:embed="rId3"/>
          <a:stretch>
            <a:fillRect/>
          </a:stretch>
        </p:blipFill>
        <p:spPr>
          <a:xfrm>
            <a:off x="8325186" y="1772893"/>
            <a:ext cx="1920423" cy="1800000"/>
          </a:xfrm>
          <a:prstGeom prst="rect">
            <a:avLst/>
          </a:prstGeom>
        </p:spPr>
      </p:pic>
      <p:pic>
        <p:nvPicPr>
          <p:cNvPr id="8" name="Resim 7"/>
          <p:cNvPicPr>
            <a:picLocks noChangeAspect="1"/>
          </p:cNvPicPr>
          <p:nvPr/>
        </p:nvPicPr>
        <p:blipFill>
          <a:blip r:embed="rId4"/>
          <a:stretch>
            <a:fillRect/>
          </a:stretch>
        </p:blipFill>
        <p:spPr>
          <a:xfrm>
            <a:off x="8325186" y="3794290"/>
            <a:ext cx="1920423" cy="2901785"/>
          </a:xfrm>
          <a:prstGeom prst="rect">
            <a:avLst/>
          </a:prstGeom>
        </p:spPr>
      </p:pic>
    </p:spTree>
    <p:extLst>
      <p:ext uri="{BB962C8B-B14F-4D97-AF65-F5344CB8AC3E}">
        <p14:creationId xmlns:p14="http://schemas.microsoft.com/office/powerpoint/2010/main" val="42312139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0" y="0"/>
            <a:ext cx="1977887" cy="6858000"/>
          </a:xfrm>
          <a:prstGeom prst="rect">
            <a:avLst/>
          </a:prstGeom>
          <a:solidFill>
            <a:srgbClr val="A292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Metin kutusu 2"/>
          <p:cNvSpPr txBox="1"/>
          <p:nvPr/>
        </p:nvSpPr>
        <p:spPr>
          <a:xfrm>
            <a:off x="2246243" y="318052"/>
            <a:ext cx="9464312" cy="1077218"/>
          </a:xfrm>
          <a:prstGeom prst="rect">
            <a:avLst/>
          </a:prstGeom>
          <a:noFill/>
        </p:spPr>
        <p:txBody>
          <a:bodyPr wrap="square" rtlCol="0">
            <a:spAutoFit/>
          </a:bodyPr>
          <a:lstStyle/>
          <a:p>
            <a:pPr algn="ctr"/>
            <a:r>
              <a:rPr lang="tr-TR" sz="3200" b="1" dirty="0">
                <a:solidFill>
                  <a:srgbClr val="776441"/>
                </a:solidFill>
                <a:latin typeface="Arial" panose="020B0604020202020204" pitchFamily="34" charset="0"/>
                <a:cs typeface="Arial" panose="020B0604020202020204" pitchFamily="34" charset="0"/>
              </a:rPr>
              <a:t>CONCORDE DE LUXE RESORT SÜRÜDÜRÜLEBİLİRLİK FAALİYETLERİ</a:t>
            </a:r>
          </a:p>
        </p:txBody>
      </p:sp>
      <p:pic>
        <p:nvPicPr>
          <p:cNvPr id="6" name="Resi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82" y="5454000"/>
            <a:ext cx="1984969" cy="1404000"/>
          </a:xfrm>
          <a:prstGeom prst="rect">
            <a:avLst/>
          </a:prstGeom>
        </p:spPr>
      </p:pic>
      <p:sp>
        <p:nvSpPr>
          <p:cNvPr id="7" name="Metin kutusu 6"/>
          <p:cNvSpPr txBox="1"/>
          <p:nvPr/>
        </p:nvSpPr>
        <p:spPr>
          <a:xfrm>
            <a:off x="2114088" y="1338553"/>
            <a:ext cx="9382991" cy="739690"/>
          </a:xfrm>
          <a:prstGeom prst="rect">
            <a:avLst/>
          </a:prstGeom>
          <a:noFill/>
        </p:spPr>
        <p:txBody>
          <a:bodyPr wrap="square" rtlCol="0">
            <a:spAutoFit/>
          </a:bodyPr>
          <a:lstStyle/>
          <a:p>
            <a:pPr marL="285750" indent="-285750">
              <a:lnSpc>
                <a:spcPct val="107000"/>
              </a:lnSpc>
              <a:spcAft>
                <a:spcPts val="800"/>
              </a:spcAft>
              <a:buFont typeface="Arial" panose="020B0604020202020204" pitchFamily="34" charset="0"/>
              <a:buChar char="•"/>
              <a:defRPr/>
            </a:pPr>
            <a:r>
              <a:rPr lang="tr-TR" sz="2000" dirty="0">
                <a:solidFill>
                  <a:srgbClr val="776441"/>
                </a:solidFill>
                <a:latin typeface="Arial" panose="020B0604020202020204" pitchFamily="34" charset="0"/>
                <a:cs typeface="Arial" panose="020B0604020202020204" pitchFamily="34" charset="0"/>
              </a:rPr>
              <a:t>Sosyal sorumluluk projelerinin planlanması</a:t>
            </a:r>
          </a:p>
          <a:p>
            <a:r>
              <a:rPr lang="tr-TR" sz="1400" spc="600" dirty="0">
                <a:solidFill>
                  <a:srgbClr val="776441"/>
                </a:solidFill>
                <a:latin typeface="Arial" panose="020B0604020202020204" pitchFamily="34" charset="0"/>
                <a:cs typeface="Arial" panose="020B0604020202020204" pitchFamily="34" charset="0"/>
              </a:rPr>
              <a:t> </a:t>
            </a:r>
          </a:p>
        </p:txBody>
      </p:sp>
      <p:sp>
        <p:nvSpPr>
          <p:cNvPr id="2" name="Text Box 1"/>
          <p:cNvSpPr txBox="1"/>
          <p:nvPr/>
        </p:nvSpPr>
        <p:spPr>
          <a:xfrm>
            <a:off x="2113915" y="1780540"/>
            <a:ext cx="6739774" cy="5078313"/>
          </a:xfrm>
          <a:prstGeom prst="rect">
            <a:avLst/>
          </a:prstGeom>
          <a:noFill/>
        </p:spPr>
        <p:txBody>
          <a:bodyPr wrap="square" rtlCol="0" anchor="t">
            <a:spAutoFit/>
          </a:bodyPr>
          <a:lstStyle/>
          <a:p>
            <a:pPr algn="just"/>
            <a:r>
              <a:rPr lang="en-US" dirty="0" err="1">
                <a:solidFill>
                  <a:srgbClr val="776441"/>
                </a:solidFill>
                <a:latin typeface="Arial" panose="020B0604020202020204" pitchFamily="34" charset="0"/>
                <a:cs typeface="Arial" panose="020B0604020202020204" pitchFamily="34" charset="0"/>
              </a:rPr>
              <a:t>Sosyal</a:t>
            </a:r>
            <a:r>
              <a:rPr lang="en-US" dirty="0">
                <a:solidFill>
                  <a:srgbClr val="776441"/>
                </a:solidFill>
                <a:latin typeface="Arial" panose="020B0604020202020204" pitchFamily="34" charset="0"/>
                <a:cs typeface="Arial" panose="020B0604020202020204" pitchFamily="34" charset="0"/>
              </a:rPr>
              <a:t> </a:t>
            </a:r>
            <a:r>
              <a:rPr lang="en-US" dirty="0" err="1">
                <a:solidFill>
                  <a:srgbClr val="776441"/>
                </a:solidFill>
                <a:latin typeface="Arial" panose="020B0604020202020204" pitchFamily="34" charset="0"/>
                <a:cs typeface="Arial" panose="020B0604020202020204" pitchFamily="34" charset="0"/>
              </a:rPr>
              <a:t>sorumluluk</a:t>
            </a:r>
            <a:r>
              <a:rPr lang="en-US" dirty="0">
                <a:solidFill>
                  <a:srgbClr val="776441"/>
                </a:solidFill>
                <a:latin typeface="Arial" panose="020B0604020202020204" pitchFamily="34" charset="0"/>
                <a:cs typeface="Arial" panose="020B0604020202020204" pitchFamily="34" charset="0"/>
              </a:rPr>
              <a:t> </a:t>
            </a:r>
            <a:r>
              <a:rPr lang="en-US" dirty="0" err="1">
                <a:solidFill>
                  <a:srgbClr val="776441"/>
                </a:solidFill>
                <a:latin typeface="Arial" panose="020B0604020202020204" pitchFamily="34" charset="0"/>
                <a:cs typeface="Arial" panose="020B0604020202020204" pitchFamily="34" charset="0"/>
              </a:rPr>
              <a:t>projelerinin</a:t>
            </a:r>
            <a:r>
              <a:rPr lang="en-US" dirty="0">
                <a:solidFill>
                  <a:srgbClr val="776441"/>
                </a:solidFill>
                <a:latin typeface="Arial" panose="020B0604020202020204" pitchFamily="34" charset="0"/>
                <a:cs typeface="Arial" panose="020B0604020202020204" pitchFamily="34" charset="0"/>
              </a:rPr>
              <a:t> </a:t>
            </a:r>
            <a:r>
              <a:rPr lang="en-US" dirty="0" err="1">
                <a:solidFill>
                  <a:srgbClr val="776441"/>
                </a:solidFill>
                <a:latin typeface="Arial" panose="020B0604020202020204" pitchFamily="34" charset="0"/>
                <a:cs typeface="Arial" panose="020B0604020202020204" pitchFamily="34" charset="0"/>
              </a:rPr>
              <a:t>genel</a:t>
            </a:r>
            <a:r>
              <a:rPr lang="en-US" dirty="0">
                <a:solidFill>
                  <a:srgbClr val="776441"/>
                </a:solidFill>
                <a:latin typeface="Arial" panose="020B0604020202020204" pitchFamily="34" charset="0"/>
                <a:cs typeface="Arial" panose="020B0604020202020204" pitchFamily="34" charset="0"/>
              </a:rPr>
              <a:t> </a:t>
            </a:r>
            <a:r>
              <a:rPr lang="en-US" dirty="0" err="1">
                <a:solidFill>
                  <a:srgbClr val="776441"/>
                </a:solidFill>
                <a:latin typeface="Arial" panose="020B0604020202020204" pitchFamily="34" charset="0"/>
                <a:cs typeface="Arial" panose="020B0604020202020204" pitchFamily="34" charset="0"/>
              </a:rPr>
              <a:t>konularını</a:t>
            </a:r>
            <a:r>
              <a:rPr lang="tr-TR" dirty="0">
                <a:solidFill>
                  <a:srgbClr val="776441"/>
                </a:solidFill>
                <a:latin typeface="Arial" panose="020B0604020202020204" pitchFamily="34" charset="0"/>
                <a:cs typeface="Arial" panose="020B0604020202020204" pitchFamily="34" charset="0"/>
              </a:rPr>
              <a:t> y</a:t>
            </a:r>
            <a:r>
              <a:rPr lang="en-US" dirty="0" err="1">
                <a:solidFill>
                  <a:srgbClr val="776441"/>
                </a:solidFill>
                <a:latin typeface="Arial" panose="020B0604020202020204" pitchFamily="34" charset="0"/>
                <a:cs typeface="Arial" panose="020B0604020202020204" pitchFamily="34" charset="0"/>
              </a:rPr>
              <a:t>oksulluk</a:t>
            </a:r>
            <a:r>
              <a:rPr lang="en-US" dirty="0">
                <a:solidFill>
                  <a:srgbClr val="776441"/>
                </a:solidFill>
                <a:latin typeface="Arial" panose="020B0604020202020204" pitchFamily="34" charset="0"/>
                <a:cs typeface="Arial" panose="020B0604020202020204" pitchFamily="34" charset="0"/>
              </a:rPr>
              <a:t>,</a:t>
            </a:r>
            <a:r>
              <a:rPr lang="tr-TR" dirty="0">
                <a:solidFill>
                  <a:srgbClr val="776441"/>
                </a:solidFill>
                <a:latin typeface="Arial" panose="020B0604020202020204" pitchFamily="34" charset="0"/>
                <a:cs typeface="Arial" panose="020B0604020202020204" pitchFamily="34" charset="0"/>
              </a:rPr>
              <a:t> s</a:t>
            </a:r>
            <a:r>
              <a:rPr lang="en-US" dirty="0" err="1">
                <a:solidFill>
                  <a:srgbClr val="776441"/>
                </a:solidFill>
                <a:latin typeface="Arial" panose="020B0604020202020204" pitchFamily="34" charset="0"/>
                <a:cs typeface="Arial" panose="020B0604020202020204" pitchFamily="34" charset="0"/>
              </a:rPr>
              <a:t>ağlık</a:t>
            </a:r>
            <a:r>
              <a:rPr lang="en-US" dirty="0">
                <a:solidFill>
                  <a:srgbClr val="776441"/>
                </a:solidFill>
                <a:latin typeface="Arial" panose="020B0604020202020204" pitchFamily="34" charset="0"/>
                <a:cs typeface="Arial" panose="020B0604020202020204" pitchFamily="34" charset="0"/>
              </a:rPr>
              <a:t>,</a:t>
            </a:r>
            <a:r>
              <a:rPr lang="tr-TR" dirty="0">
                <a:solidFill>
                  <a:srgbClr val="776441"/>
                </a:solidFill>
                <a:latin typeface="Arial" panose="020B0604020202020204" pitchFamily="34" charset="0"/>
                <a:cs typeface="Arial" panose="020B0604020202020204" pitchFamily="34" charset="0"/>
              </a:rPr>
              <a:t> e</a:t>
            </a:r>
            <a:r>
              <a:rPr lang="en-US" dirty="0" err="1">
                <a:solidFill>
                  <a:srgbClr val="776441"/>
                </a:solidFill>
                <a:latin typeface="Arial" panose="020B0604020202020204" pitchFamily="34" charset="0"/>
                <a:cs typeface="Arial" panose="020B0604020202020204" pitchFamily="34" charset="0"/>
              </a:rPr>
              <a:t>ğitim</a:t>
            </a:r>
            <a:r>
              <a:rPr lang="en-US" dirty="0">
                <a:solidFill>
                  <a:srgbClr val="776441"/>
                </a:solidFill>
                <a:latin typeface="Arial" panose="020B0604020202020204" pitchFamily="34" charset="0"/>
                <a:cs typeface="Arial" panose="020B0604020202020204" pitchFamily="34" charset="0"/>
              </a:rPr>
              <a:t>,</a:t>
            </a:r>
            <a:r>
              <a:rPr lang="tr-TR" dirty="0">
                <a:solidFill>
                  <a:srgbClr val="776441"/>
                </a:solidFill>
                <a:latin typeface="Arial" panose="020B0604020202020204" pitchFamily="34" charset="0"/>
                <a:cs typeface="Arial" panose="020B0604020202020204" pitchFamily="34" charset="0"/>
              </a:rPr>
              <a:t> c</a:t>
            </a:r>
            <a:r>
              <a:rPr lang="en-US" dirty="0" err="1">
                <a:solidFill>
                  <a:srgbClr val="776441"/>
                </a:solidFill>
                <a:latin typeface="Arial" panose="020B0604020202020204" pitchFamily="34" charset="0"/>
                <a:cs typeface="Arial" panose="020B0604020202020204" pitchFamily="34" charset="0"/>
              </a:rPr>
              <a:t>insiyet</a:t>
            </a:r>
            <a:r>
              <a:rPr lang="en-US" dirty="0">
                <a:solidFill>
                  <a:srgbClr val="776441"/>
                </a:solidFill>
                <a:latin typeface="Arial" panose="020B0604020202020204" pitchFamily="34" charset="0"/>
                <a:cs typeface="Arial" panose="020B0604020202020204" pitchFamily="34" charset="0"/>
              </a:rPr>
              <a:t> </a:t>
            </a:r>
            <a:r>
              <a:rPr lang="en-US" dirty="0" err="1">
                <a:solidFill>
                  <a:srgbClr val="776441"/>
                </a:solidFill>
                <a:latin typeface="Arial" panose="020B0604020202020204" pitchFamily="34" charset="0"/>
                <a:cs typeface="Arial" panose="020B0604020202020204" pitchFamily="34" charset="0"/>
              </a:rPr>
              <a:t>eşitliği</a:t>
            </a:r>
            <a:r>
              <a:rPr lang="en-US" dirty="0">
                <a:solidFill>
                  <a:srgbClr val="776441"/>
                </a:solidFill>
                <a:latin typeface="Arial" panose="020B0604020202020204" pitchFamily="34" charset="0"/>
                <a:cs typeface="Arial" panose="020B0604020202020204" pitchFamily="34" charset="0"/>
              </a:rPr>
              <a:t>,</a:t>
            </a:r>
            <a:r>
              <a:rPr lang="tr-TR" dirty="0">
                <a:solidFill>
                  <a:srgbClr val="776441"/>
                </a:solidFill>
                <a:latin typeface="Arial" panose="020B0604020202020204" pitchFamily="34" charset="0"/>
                <a:cs typeface="Arial" panose="020B0604020202020204" pitchFamily="34" charset="0"/>
              </a:rPr>
              <a:t> </a:t>
            </a:r>
            <a:r>
              <a:rPr lang="en-US" dirty="0" err="1">
                <a:solidFill>
                  <a:srgbClr val="776441"/>
                </a:solidFill>
                <a:latin typeface="Arial" panose="020B0604020202020204" pitchFamily="34" charset="0"/>
                <a:cs typeface="Arial" panose="020B0604020202020204" pitchFamily="34" charset="0"/>
              </a:rPr>
              <a:t>İnsan</a:t>
            </a:r>
            <a:r>
              <a:rPr lang="en-US" dirty="0">
                <a:solidFill>
                  <a:srgbClr val="776441"/>
                </a:solidFill>
                <a:latin typeface="Arial" panose="020B0604020202020204" pitchFamily="34" charset="0"/>
                <a:cs typeface="Arial" panose="020B0604020202020204" pitchFamily="34" charset="0"/>
              </a:rPr>
              <a:t> </a:t>
            </a:r>
            <a:r>
              <a:rPr lang="en-US" dirty="0" err="1">
                <a:solidFill>
                  <a:srgbClr val="776441"/>
                </a:solidFill>
                <a:latin typeface="Arial" panose="020B0604020202020204" pitchFamily="34" charset="0"/>
                <a:cs typeface="Arial" panose="020B0604020202020204" pitchFamily="34" charset="0"/>
              </a:rPr>
              <a:t>hakları</a:t>
            </a:r>
            <a:r>
              <a:rPr lang="en-US" dirty="0">
                <a:solidFill>
                  <a:srgbClr val="776441"/>
                </a:solidFill>
                <a:latin typeface="Arial" panose="020B0604020202020204" pitchFamily="34" charset="0"/>
                <a:cs typeface="Arial" panose="020B0604020202020204" pitchFamily="34" charset="0"/>
              </a:rPr>
              <a:t> </a:t>
            </a:r>
            <a:r>
              <a:rPr lang="en-US" dirty="0" err="1">
                <a:solidFill>
                  <a:srgbClr val="776441"/>
                </a:solidFill>
                <a:latin typeface="Arial" panose="020B0604020202020204" pitchFamily="34" charset="0"/>
                <a:cs typeface="Arial" panose="020B0604020202020204" pitchFamily="34" charset="0"/>
              </a:rPr>
              <a:t>ve</a:t>
            </a:r>
            <a:r>
              <a:rPr lang="en-US" dirty="0">
                <a:solidFill>
                  <a:srgbClr val="776441"/>
                </a:solidFill>
                <a:latin typeface="Arial" panose="020B0604020202020204" pitchFamily="34" charset="0"/>
                <a:cs typeface="Arial" panose="020B0604020202020204" pitchFamily="34" charset="0"/>
              </a:rPr>
              <a:t> </a:t>
            </a:r>
            <a:r>
              <a:rPr lang="en-US" dirty="0" err="1">
                <a:solidFill>
                  <a:srgbClr val="776441"/>
                </a:solidFill>
                <a:latin typeface="Arial" panose="020B0604020202020204" pitchFamily="34" charset="0"/>
                <a:cs typeface="Arial" panose="020B0604020202020204" pitchFamily="34" charset="0"/>
              </a:rPr>
              <a:t>çevre</a:t>
            </a:r>
            <a:r>
              <a:rPr lang="en-US" dirty="0">
                <a:solidFill>
                  <a:srgbClr val="776441"/>
                </a:solidFill>
                <a:latin typeface="Arial" panose="020B0604020202020204" pitchFamily="34" charset="0"/>
                <a:cs typeface="Arial" panose="020B0604020202020204" pitchFamily="34" charset="0"/>
              </a:rPr>
              <a:t> </a:t>
            </a:r>
            <a:r>
              <a:rPr lang="en-US" dirty="0" err="1">
                <a:solidFill>
                  <a:srgbClr val="776441"/>
                </a:solidFill>
                <a:latin typeface="Arial" panose="020B0604020202020204" pitchFamily="34" charset="0"/>
                <a:cs typeface="Arial" panose="020B0604020202020204" pitchFamily="34" charset="0"/>
              </a:rPr>
              <a:t>bilincinin</a:t>
            </a:r>
            <a:r>
              <a:rPr lang="en-US" dirty="0">
                <a:solidFill>
                  <a:srgbClr val="776441"/>
                </a:solidFill>
                <a:latin typeface="Arial" panose="020B0604020202020204" pitchFamily="34" charset="0"/>
                <a:cs typeface="Arial" panose="020B0604020202020204" pitchFamily="34" charset="0"/>
              </a:rPr>
              <a:t> </a:t>
            </a:r>
            <a:r>
              <a:rPr lang="en-US" dirty="0" err="1">
                <a:solidFill>
                  <a:srgbClr val="776441"/>
                </a:solidFill>
                <a:latin typeface="Arial" panose="020B0604020202020204" pitchFamily="34" charset="0"/>
                <a:cs typeface="Arial" panose="020B0604020202020204" pitchFamily="34" charset="0"/>
              </a:rPr>
              <a:t>oluşturulması</a:t>
            </a:r>
            <a:r>
              <a:rPr lang="en-US" dirty="0">
                <a:solidFill>
                  <a:srgbClr val="776441"/>
                </a:solidFill>
                <a:latin typeface="Arial" panose="020B0604020202020204" pitchFamily="34" charset="0"/>
                <a:cs typeface="Arial" panose="020B0604020202020204" pitchFamily="34" charset="0"/>
              </a:rPr>
              <a:t>,</a:t>
            </a:r>
            <a:r>
              <a:rPr lang="tr-TR" dirty="0">
                <a:solidFill>
                  <a:srgbClr val="776441"/>
                </a:solidFill>
                <a:latin typeface="Arial" panose="020B0604020202020204" pitchFamily="34" charset="0"/>
                <a:cs typeface="Arial" panose="020B0604020202020204" pitchFamily="34" charset="0"/>
              </a:rPr>
              <a:t> </a:t>
            </a:r>
            <a:r>
              <a:rPr lang="en-US" dirty="0">
                <a:solidFill>
                  <a:srgbClr val="776441"/>
                </a:solidFill>
                <a:latin typeface="Arial" panose="020B0604020202020204" pitchFamily="34" charset="0"/>
                <a:cs typeface="Arial" panose="020B0604020202020204" pitchFamily="34" charset="0"/>
              </a:rPr>
              <a:t>Kadın, </a:t>
            </a:r>
            <a:r>
              <a:rPr lang="en-US" dirty="0" err="1">
                <a:solidFill>
                  <a:srgbClr val="776441"/>
                </a:solidFill>
                <a:latin typeface="Arial" panose="020B0604020202020204" pitchFamily="34" charset="0"/>
                <a:cs typeface="Arial" panose="020B0604020202020204" pitchFamily="34" charset="0"/>
              </a:rPr>
              <a:t>çocuk</a:t>
            </a:r>
            <a:r>
              <a:rPr lang="en-US" dirty="0">
                <a:solidFill>
                  <a:srgbClr val="776441"/>
                </a:solidFill>
                <a:latin typeface="Arial" panose="020B0604020202020204" pitchFamily="34" charset="0"/>
                <a:cs typeface="Arial" panose="020B0604020202020204" pitchFamily="34" charset="0"/>
              </a:rPr>
              <a:t> </a:t>
            </a:r>
            <a:r>
              <a:rPr lang="en-US" dirty="0" err="1">
                <a:solidFill>
                  <a:srgbClr val="776441"/>
                </a:solidFill>
                <a:latin typeface="Arial" panose="020B0604020202020204" pitchFamily="34" charset="0"/>
                <a:cs typeface="Arial" panose="020B0604020202020204" pitchFamily="34" charset="0"/>
              </a:rPr>
              <a:t>ve</a:t>
            </a:r>
            <a:r>
              <a:rPr lang="en-US" dirty="0">
                <a:solidFill>
                  <a:srgbClr val="776441"/>
                </a:solidFill>
                <a:latin typeface="Arial" panose="020B0604020202020204" pitchFamily="34" charset="0"/>
                <a:cs typeface="Arial" panose="020B0604020202020204" pitchFamily="34" charset="0"/>
              </a:rPr>
              <a:t> </a:t>
            </a:r>
            <a:r>
              <a:rPr lang="en-US" dirty="0" err="1">
                <a:solidFill>
                  <a:srgbClr val="776441"/>
                </a:solidFill>
                <a:latin typeface="Arial" panose="020B0604020202020204" pitchFamily="34" charset="0"/>
                <a:cs typeface="Arial" panose="020B0604020202020204" pitchFamily="34" charset="0"/>
              </a:rPr>
              <a:t>hayvan</a:t>
            </a:r>
            <a:r>
              <a:rPr lang="en-US" dirty="0">
                <a:solidFill>
                  <a:srgbClr val="776441"/>
                </a:solidFill>
                <a:latin typeface="Arial" panose="020B0604020202020204" pitchFamily="34" charset="0"/>
                <a:cs typeface="Arial" panose="020B0604020202020204" pitchFamily="34" charset="0"/>
              </a:rPr>
              <a:t> </a:t>
            </a:r>
            <a:r>
              <a:rPr lang="en-US" dirty="0" err="1">
                <a:solidFill>
                  <a:srgbClr val="776441"/>
                </a:solidFill>
                <a:latin typeface="Arial" panose="020B0604020202020204" pitchFamily="34" charset="0"/>
                <a:cs typeface="Arial" panose="020B0604020202020204" pitchFamily="34" charset="0"/>
              </a:rPr>
              <a:t>haklarının</a:t>
            </a:r>
            <a:r>
              <a:rPr lang="en-US" dirty="0">
                <a:solidFill>
                  <a:srgbClr val="776441"/>
                </a:solidFill>
                <a:latin typeface="Arial" panose="020B0604020202020204" pitchFamily="34" charset="0"/>
                <a:cs typeface="Arial" panose="020B0604020202020204" pitchFamily="34" charset="0"/>
              </a:rPr>
              <a:t> </a:t>
            </a:r>
            <a:r>
              <a:rPr lang="en-US" dirty="0" err="1">
                <a:solidFill>
                  <a:srgbClr val="776441"/>
                </a:solidFill>
                <a:latin typeface="Arial" panose="020B0604020202020204" pitchFamily="34" charset="0"/>
                <a:cs typeface="Arial" panose="020B0604020202020204" pitchFamily="34" charset="0"/>
              </a:rPr>
              <a:t>korunması</a:t>
            </a:r>
            <a:r>
              <a:rPr lang="en-US" dirty="0">
                <a:solidFill>
                  <a:srgbClr val="776441"/>
                </a:solidFill>
                <a:latin typeface="Arial" panose="020B0604020202020204" pitchFamily="34" charset="0"/>
                <a:cs typeface="Arial" panose="020B0604020202020204" pitchFamily="34" charset="0"/>
              </a:rPr>
              <a:t>,</a:t>
            </a:r>
            <a:r>
              <a:rPr lang="tr-TR" dirty="0">
                <a:solidFill>
                  <a:srgbClr val="776441"/>
                </a:solidFill>
                <a:latin typeface="Arial" panose="020B0604020202020204" pitchFamily="34" charset="0"/>
                <a:cs typeface="Arial" panose="020B0604020202020204" pitchFamily="34" charset="0"/>
              </a:rPr>
              <a:t> </a:t>
            </a:r>
            <a:r>
              <a:rPr lang="en-US" dirty="0" err="1">
                <a:solidFill>
                  <a:srgbClr val="776441"/>
                </a:solidFill>
                <a:latin typeface="Arial" panose="020B0604020202020204" pitchFamily="34" charset="0"/>
                <a:cs typeface="Arial" panose="020B0604020202020204" pitchFamily="34" charset="0"/>
              </a:rPr>
              <a:t>Engelli</a:t>
            </a:r>
            <a:r>
              <a:rPr lang="en-US" dirty="0">
                <a:solidFill>
                  <a:srgbClr val="776441"/>
                </a:solidFill>
                <a:latin typeface="Arial" panose="020B0604020202020204" pitchFamily="34" charset="0"/>
                <a:cs typeface="Arial" panose="020B0604020202020204" pitchFamily="34" charset="0"/>
              </a:rPr>
              <a:t> </a:t>
            </a:r>
            <a:r>
              <a:rPr lang="en-US" dirty="0" err="1">
                <a:solidFill>
                  <a:srgbClr val="776441"/>
                </a:solidFill>
                <a:latin typeface="Arial" panose="020B0604020202020204" pitchFamily="34" charset="0"/>
                <a:cs typeface="Arial" panose="020B0604020202020204" pitchFamily="34" charset="0"/>
              </a:rPr>
              <a:t>bireylerin</a:t>
            </a:r>
            <a:r>
              <a:rPr lang="en-US" dirty="0">
                <a:solidFill>
                  <a:srgbClr val="776441"/>
                </a:solidFill>
                <a:latin typeface="Arial" panose="020B0604020202020204" pitchFamily="34" charset="0"/>
                <a:cs typeface="Arial" panose="020B0604020202020204" pitchFamily="34" charset="0"/>
              </a:rPr>
              <a:t> </a:t>
            </a:r>
            <a:r>
              <a:rPr lang="en-US" dirty="0" err="1">
                <a:solidFill>
                  <a:srgbClr val="776441"/>
                </a:solidFill>
                <a:latin typeface="Arial" panose="020B0604020202020204" pitchFamily="34" charset="0"/>
                <a:cs typeface="Arial" panose="020B0604020202020204" pitchFamily="34" charset="0"/>
              </a:rPr>
              <a:t>topluma</a:t>
            </a:r>
            <a:r>
              <a:rPr lang="en-US" dirty="0">
                <a:solidFill>
                  <a:srgbClr val="776441"/>
                </a:solidFill>
                <a:latin typeface="Arial" panose="020B0604020202020204" pitchFamily="34" charset="0"/>
                <a:cs typeface="Arial" panose="020B0604020202020204" pitchFamily="34" charset="0"/>
              </a:rPr>
              <a:t> </a:t>
            </a:r>
            <a:r>
              <a:rPr lang="en-US" dirty="0" err="1">
                <a:solidFill>
                  <a:srgbClr val="776441"/>
                </a:solidFill>
                <a:latin typeface="Arial" panose="020B0604020202020204" pitchFamily="34" charset="0"/>
                <a:cs typeface="Arial" panose="020B0604020202020204" pitchFamily="34" charset="0"/>
              </a:rPr>
              <a:t>kazandırılması</a:t>
            </a:r>
            <a:r>
              <a:rPr lang="en-US" dirty="0">
                <a:solidFill>
                  <a:srgbClr val="776441"/>
                </a:solidFill>
                <a:latin typeface="Arial" panose="020B0604020202020204" pitchFamily="34" charset="0"/>
                <a:cs typeface="Arial" panose="020B0604020202020204" pitchFamily="34" charset="0"/>
              </a:rPr>
              <a:t> </a:t>
            </a:r>
            <a:r>
              <a:rPr lang="en-US" dirty="0" err="1">
                <a:solidFill>
                  <a:srgbClr val="776441"/>
                </a:solidFill>
                <a:latin typeface="Arial" panose="020B0604020202020204" pitchFamily="34" charset="0"/>
                <a:cs typeface="Arial" panose="020B0604020202020204" pitchFamily="34" charset="0"/>
              </a:rPr>
              <a:t>gibi</a:t>
            </a:r>
            <a:r>
              <a:rPr lang="en-US" dirty="0">
                <a:solidFill>
                  <a:srgbClr val="776441"/>
                </a:solidFill>
                <a:latin typeface="Arial" panose="020B0604020202020204" pitchFamily="34" charset="0"/>
                <a:cs typeface="Arial" panose="020B0604020202020204" pitchFamily="34" charset="0"/>
              </a:rPr>
              <a:t> </a:t>
            </a:r>
            <a:r>
              <a:rPr lang="en-US" dirty="0" err="1">
                <a:solidFill>
                  <a:srgbClr val="776441"/>
                </a:solidFill>
                <a:latin typeface="Arial" panose="020B0604020202020204" pitchFamily="34" charset="0"/>
                <a:cs typeface="Arial" panose="020B0604020202020204" pitchFamily="34" charset="0"/>
              </a:rPr>
              <a:t>konular</a:t>
            </a:r>
            <a:r>
              <a:rPr lang="en-US" dirty="0">
                <a:solidFill>
                  <a:srgbClr val="776441"/>
                </a:solidFill>
                <a:latin typeface="Arial" panose="020B0604020202020204" pitchFamily="34" charset="0"/>
                <a:cs typeface="Arial" panose="020B0604020202020204" pitchFamily="34" charset="0"/>
              </a:rPr>
              <a:t> </a:t>
            </a:r>
            <a:r>
              <a:rPr lang="en-US" dirty="0" err="1">
                <a:solidFill>
                  <a:srgbClr val="776441"/>
                </a:solidFill>
                <a:latin typeface="Arial" panose="020B0604020202020204" pitchFamily="34" charset="0"/>
                <a:cs typeface="Arial" panose="020B0604020202020204" pitchFamily="34" charset="0"/>
              </a:rPr>
              <a:t>oluştur</a:t>
            </a:r>
            <a:r>
              <a:rPr lang="tr-TR" dirty="0">
                <a:solidFill>
                  <a:srgbClr val="776441"/>
                </a:solidFill>
                <a:latin typeface="Arial" panose="020B0604020202020204" pitchFamily="34" charset="0"/>
                <a:cs typeface="Arial" panose="020B0604020202020204" pitchFamily="34" charset="0"/>
              </a:rPr>
              <a:t>maktadır.</a:t>
            </a:r>
          </a:p>
          <a:p>
            <a:pPr marL="285750" indent="-285750" algn="just">
              <a:buFont typeface="Wingdings" panose="05000000000000000000" pitchFamily="2" charset="2"/>
              <a:buChar char="ü"/>
            </a:pPr>
            <a:r>
              <a:rPr lang="tr-TR" dirty="0">
                <a:solidFill>
                  <a:srgbClr val="776441"/>
                </a:solidFill>
                <a:latin typeface="Arial" panose="020B0604020202020204" pitchFamily="34" charset="0"/>
                <a:cs typeface="Arial" panose="020B0604020202020204" pitchFamily="34" charset="0"/>
              </a:rPr>
              <a:t>Özellikle personellerimiz için iş geliştirme, mesleki yeterlilik gibi dış kaynaklı eğitimler organize edilerek kariyer hayatlarında destek verilmektedir.</a:t>
            </a:r>
          </a:p>
          <a:p>
            <a:pPr marL="285750" indent="-285750" algn="just">
              <a:buFont typeface="Wingdings" panose="05000000000000000000" pitchFamily="2" charset="2"/>
              <a:buChar char="ü"/>
            </a:pPr>
            <a:r>
              <a:rPr lang="tr-TR" dirty="0">
                <a:solidFill>
                  <a:srgbClr val="776441"/>
                </a:solidFill>
                <a:latin typeface="Arial" panose="020B0604020202020204" pitchFamily="34" charset="0"/>
                <a:cs typeface="Arial" panose="020B0604020202020204" pitchFamily="34" charset="0"/>
              </a:rPr>
              <a:t>Anlaşmalı olduğumuz özel hastane ile çalışanlarımız için özel indirimler sağlanmıştır.</a:t>
            </a:r>
          </a:p>
          <a:p>
            <a:pPr marL="285750" indent="-285750" algn="just">
              <a:buFont typeface="Wingdings" panose="05000000000000000000" pitchFamily="2" charset="2"/>
              <a:buChar char="ü"/>
            </a:pPr>
            <a:r>
              <a:rPr lang="tr-TR" dirty="0">
                <a:solidFill>
                  <a:srgbClr val="776441"/>
                </a:solidFill>
                <a:latin typeface="Arial" panose="020B0604020202020204" pitchFamily="34" charset="0"/>
                <a:cs typeface="Arial" panose="020B0604020202020204" pitchFamily="34" charset="0"/>
              </a:rPr>
              <a:t>Türk vatandaşı olmayan personellerimiz için aynı haklar oluşturulmuştur.</a:t>
            </a:r>
          </a:p>
          <a:p>
            <a:pPr marL="285750" indent="-285750" algn="just">
              <a:buFont typeface="Wingdings" panose="05000000000000000000" pitchFamily="2" charset="2"/>
              <a:buChar char="ü"/>
            </a:pPr>
            <a:r>
              <a:rPr lang="tr-TR" dirty="0">
                <a:solidFill>
                  <a:srgbClr val="776441"/>
                </a:solidFill>
                <a:latin typeface="Arial" panose="020B0604020202020204" pitchFamily="34" charset="0"/>
                <a:cs typeface="Arial" panose="020B0604020202020204" pitchFamily="34" charset="0"/>
              </a:rPr>
              <a:t>Tesisimizdeki çeşitli organizasyon yapılarında engelli personellerimize iş hakları sağlanarak iş kariyerleri oluşturmalarına destek sağlanmaktadır.</a:t>
            </a:r>
            <a:endParaRPr lang="en-US" dirty="0">
              <a:solidFill>
                <a:srgbClr val="776441"/>
              </a:solidFill>
              <a:latin typeface="Arial" panose="020B0604020202020204" pitchFamily="34" charset="0"/>
              <a:cs typeface="Arial" panose="020B0604020202020204" pitchFamily="34" charset="0"/>
            </a:endParaRPr>
          </a:p>
          <a:p>
            <a:pPr marL="285750" indent="-285750" algn="l">
              <a:buClrTx/>
              <a:buSzTx/>
              <a:buFont typeface="Wingdings" panose="05000000000000000000" charset="0"/>
              <a:buChar char="ü"/>
            </a:pPr>
            <a:endParaRPr lang="en-US" dirty="0">
              <a:latin typeface="Arial" panose="020B0604020202020204" pitchFamily="34" charset="0"/>
              <a:cs typeface="Arial" panose="020B0604020202020204" pitchFamily="34" charset="0"/>
            </a:endParaRPr>
          </a:p>
          <a:p>
            <a:pPr marL="285750" indent="-285750" algn="l">
              <a:buClrTx/>
              <a:buSzTx/>
              <a:buFont typeface="Wingdings" panose="05000000000000000000" charset="0"/>
              <a:buChar char="ü"/>
            </a:pPr>
            <a:endParaRPr lang="en-US" dirty="0">
              <a:latin typeface="Arial" panose="020B0604020202020204" pitchFamily="34" charset="0"/>
              <a:cs typeface="Arial" panose="020B0604020202020204" pitchFamily="34" charset="0"/>
            </a:endParaRPr>
          </a:p>
          <a:p>
            <a:pPr marL="285750" indent="-285750" algn="l">
              <a:buClrTx/>
              <a:buSzTx/>
              <a:buFont typeface="Wingdings" panose="05000000000000000000" charset="0"/>
              <a:buChar char="ü"/>
            </a:pPr>
            <a:endParaRPr lang="en-US"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a:stretch>
            <a:fillRect/>
          </a:stretch>
        </p:blipFill>
        <p:spPr>
          <a:xfrm>
            <a:off x="9067165" y="2078243"/>
            <a:ext cx="2769870" cy="254063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0" y="0"/>
            <a:ext cx="1977887" cy="6858000"/>
          </a:xfrm>
          <a:prstGeom prst="rect">
            <a:avLst/>
          </a:prstGeom>
          <a:solidFill>
            <a:srgbClr val="A292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Metin kutusu 2"/>
          <p:cNvSpPr txBox="1"/>
          <p:nvPr/>
        </p:nvSpPr>
        <p:spPr>
          <a:xfrm>
            <a:off x="2246243" y="318052"/>
            <a:ext cx="9464312" cy="1077218"/>
          </a:xfrm>
          <a:prstGeom prst="rect">
            <a:avLst/>
          </a:prstGeom>
          <a:noFill/>
        </p:spPr>
        <p:txBody>
          <a:bodyPr wrap="square" rtlCol="0">
            <a:spAutoFit/>
          </a:bodyPr>
          <a:lstStyle/>
          <a:p>
            <a:pPr algn="ctr"/>
            <a:r>
              <a:rPr lang="tr-TR" sz="3200" b="1" dirty="0">
                <a:solidFill>
                  <a:srgbClr val="776441"/>
                </a:solidFill>
                <a:latin typeface="Arial" panose="020B0604020202020204" pitchFamily="34" charset="0"/>
                <a:cs typeface="Arial" panose="020B0604020202020204" pitchFamily="34" charset="0"/>
              </a:rPr>
              <a:t>CONCORDE DE LUXE RESORT SÜRÜDÜRÜLEBİLİRLİK FAALİYETLERİ</a:t>
            </a:r>
          </a:p>
        </p:txBody>
      </p:sp>
      <p:pic>
        <p:nvPicPr>
          <p:cNvPr id="6" name="Resi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82" y="5454000"/>
            <a:ext cx="1984969" cy="1404000"/>
          </a:xfrm>
          <a:prstGeom prst="rect">
            <a:avLst/>
          </a:prstGeom>
        </p:spPr>
      </p:pic>
      <p:sp>
        <p:nvSpPr>
          <p:cNvPr id="7" name="Metin kutusu 6"/>
          <p:cNvSpPr txBox="1"/>
          <p:nvPr/>
        </p:nvSpPr>
        <p:spPr>
          <a:xfrm>
            <a:off x="2114088" y="1338553"/>
            <a:ext cx="9382991" cy="739690"/>
          </a:xfrm>
          <a:prstGeom prst="rect">
            <a:avLst/>
          </a:prstGeom>
          <a:noFill/>
        </p:spPr>
        <p:txBody>
          <a:bodyPr wrap="square" rtlCol="0">
            <a:spAutoFit/>
          </a:bodyPr>
          <a:lstStyle/>
          <a:p>
            <a:pPr marL="285750" indent="-285750">
              <a:lnSpc>
                <a:spcPct val="107000"/>
              </a:lnSpc>
              <a:spcAft>
                <a:spcPts val="800"/>
              </a:spcAft>
              <a:buFont typeface="Arial" panose="020B0604020202020204" pitchFamily="34" charset="0"/>
              <a:buChar char="•"/>
              <a:defRPr/>
            </a:pPr>
            <a:r>
              <a:rPr lang="tr-TR" sz="2000" dirty="0">
                <a:solidFill>
                  <a:srgbClr val="776441"/>
                </a:solidFill>
                <a:latin typeface="Arial" panose="020B0604020202020204" pitchFamily="34" charset="0"/>
                <a:cs typeface="Arial" panose="020B0604020202020204" pitchFamily="34" charset="0"/>
              </a:rPr>
              <a:t>Sosyal sorumluluk projelerinin planlanması</a:t>
            </a:r>
          </a:p>
          <a:p>
            <a:r>
              <a:rPr lang="tr-TR" sz="1400" spc="600" dirty="0">
                <a:solidFill>
                  <a:srgbClr val="776441"/>
                </a:solidFill>
                <a:latin typeface="Arial" panose="020B0604020202020204" pitchFamily="34" charset="0"/>
                <a:cs typeface="Arial" panose="020B0604020202020204" pitchFamily="34" charset="0"/>
              </a:rPr>
              <a:t> </a:t>
            </a:r>
          </a:p>
        </p:txBody>
      </p:sp>
      <p:sp>
        <p:nvSpPr>
          <p:cNvPr id="2" name="Text Box 1"/>
          <p:cNvSpPr txBox="1"/>
          <p:nvPr/>
        </p:nvSpPr>
        <p:spPr>
          <a:xfrm>
            <a:off x="2049145" y="1716405"/>
            <a:ext cx="6766653" cy="4801314"/>
          </a:xfrm>
          <a:prstGeom prst="rect">
            <a:avLst/>
          </a:prstGeom>
          <a:noFill/>
        </p:spPr>
        <p:txBody>
          <a:bodyPr wrap="square" rtlCol="0" anchor="t">
            <a:spAutoFit/>
          </a:bodyPr>
          <a:lstStyle/>
          <a:p>
            <a:pPr indent="0" algn="l">
              <a:buClrTx/>
              <a:buSzTx/>
              <a:buFont typeface="Wingdings" panose="05000000000000000000" charset="0"/>
              <a:buNone/>
            </a:pPr>
            <a:endParaRPr lang="en-US" dirty="0">
              <a:latin typeface="Arial" panose="020B0604020202020204" pitchFamily="34" charset="0"/>
              <a:cs typeface="Arial" panose="020B0604020202020204" pitchFamily="34" charset="0"/>
            </a:endParaRPr>
          </a:p>
          <a:p>
            <a:pPr indent="0" algn="just">
              <a:buClrTx/>
              <a:buSzTx/>
              <a:buFont typeface="Wingdings" panose="05000000000000000000" charset="0"/>
              <a:buNone/>
            </a:pPr>
            <a:r>
              <a:rPr lang="tr-TR" altLang="en-US" dirty="0">
                <a:solidFill>
                  <a:srgbClr val="776441"/>
                </a:solidFill>
                <a:latin typeface="Arial" panose="020B0604020202020204" pitchFamily="34" charset="0"/>
                <a:cs typeface="Arial" panose="020B0604020202020204" pitchFamily="34" charset="0"/>
              </a:rPr>
              <a:t>Tesisimizde aldığımız karar doğrultusunda tüm çalışanlara açık olmak üzere «Sosyal Komite» kurulmuştur. </a:t>
            </a:r>
          </a:p>
          <a:p>
            <a:pPr indent="0" algn="just">
              <a:buClrTx/>
              <a:buSzTx/>
              <a:buFont typeface="Wingdings" panose="05000000000000000000" charset="0"/>
              <a:buNone/>
            </a:pPr>
            <a:endParaRPr lang="tr-TR" altLang="en-US" dirty="0">
              <a:solidFill>
                <a:srgbClr val="776441"/>
              </a:solidFill>
              <a:latin typeface="Arial" panose="020B0604020202020204" pitchFamily="34" charset="0"/>
              <a:cs typeface="Arial" panose="020B0604020202020204" pitchFamily="34" charset="0"/>
            </a:endParaRPr>
          </a:p>
          <a:p>
            <a:pPr indent="0" algn="just">
              <a:buClrTx/>
              <a:buSzTx/>
              <a:buFont typeface="Wingdings" panose="05000000000000000000" charset="0"/>
              <a:buNone/>
            </a:pPr>
            <a:r>
              <a:rPr lang="tr-TR" altLang="en-US" b="1" u="sng" dirty="0">
                <a:solidFill>
                  <a:srgbClr val="776441"/>
                </a:solidFill>
                <a:latin typeface="Arial" panose="020B0604020202020204" pitchFamily="34" charset="0"/>
                <a:cs typeface="Arial" panose="020B0604020202020204" pitchFamily="34" charset="0"/>
              </a:rPr>
              <a:t>Sosyal Komite Görevleri:</a:t>
            </a:r>
          </a:p>
          <a:p>
            <a:pPr indent="0" algn="just">
              <a:buClrTx/>
              <a:buSzTx/>
              <a:buFont typeface="Wingdings" panose="05000000000000000000" charset="0"/>
              <a:buNone/>
            </a:pPr>
            <a:endParaRPr lang="tr-TR" altLang="en-US" dirty="0">
              <a:solidFill>
                <a:srgbClr val="776441"/>
              </a:solidFill>
              <a:latin typeface="Arial" panose="020B0604020202020204" pitchFamily="34" charset="0"/>
              <a:cs typeface="Arial" panose="020B0604020202020204" pitchFamily="34" charset="0"/>
            </a:endParaRPr>
          </a:p>
          <a:p>
            <a:pPr marL="285750" indent="-285750" algn="just">
              <a:buClrTx/>
              <a:buSzTx/>
              <a:buFont typeface="Wingdings" panose="05000000000000000000" charset="0"/>
              <a:buChar char="ü"/>
            </a:pPr>
            <a:r>
              <a:rPr lang="en-US" dirty="0" err="1">
                <a:solidFill>
                  <a:srgbClr val="776441"/>
                </a:solidFill>
                <a:latin typeface="Arial" panose="020B0604020202020204" pitchFamily="34" charset="0"/>
                <a:cs typeface="Arial" panose="020B0604020202020204" pitchFamily="34" charset="0"/>
              </a:rPr>
              <a:t>Sürdürülebilirlik</a:t>
            </a:r>
            <a:r>
              <a:rPr lang="en-US" dirty="0">
                <a:solidFill>
                  <a:srgbClr val="776441"/>
                </a:solidFill>
                <a:latin typeface="Arial" panose="020B0604020202020204" pitchFamily="34" charset="0"/>
                <a:cs typeface="Arial" panose="020B0604020202020204" pitchFamily="34" charset="0"/>
              </a:rPr>
              <a:t> </a:t>
            </a:r>
            <a:r>
              <a:rPr lang="en-US" dirty="0" err="1">
                <a:solidFill>
                  <a:srgbClr val="776441"/>
                </a:solidFill>
                <a:latin typeface="Arial" panose="020B0604020202020204" pitchFamily="34" charset="0"/>
                <a:cs typeface="Arial" panose="020B0604020202020204" pitchFamily="34" charset="0"/>
              </a:rPr>
              <a:t>ve</a:t>
            </a:r>
            <a:r>
              <a:rPr lang="en-US" dirty="0">
                <a:solidFill>
                  <a:srgbClr val="776441"/>
                </a:solidFill>
                <a:latin typeface="Arial" panose="020B0604020202020204" pitchFamily="34" charset="0"/>
                <a:cs typeface="Arial" panose="020B0604020202020204" pitchFamily="34" charset="0"/>
              </a:rPr>
              <a:t> </a:t>
            </a:r>
            <a:r>
              <a:rPr lang="en-US" dirty="0" err="1">
                <a:solidFill>
                  <a:srgbClr val="776441"/>
                </a:solidFill>
                <a:latin typeface="Arial" panose="020B0604020202020204" pitchFamily="34" charset="0"/>
                <a:cs typeface="Arial" panose="020B0604020202020204" pitchFamily="34" charset="0"/>
              </a:rPr>
              <a:t>sosyal</a:t>
            </a:r>
            <a:r>
              <a:rPr lang="en-US" dirty="0">
                <a:solidFill>
                  <a:srgbClr val="776441"/>
                </a:solidFill>
                <a:latin typeface="Arial" panose="020B0604020202020204" pitchFamily="34" charset="0"/>
                <a:cs typeface="Arial" panose="020B0604020202020204" pitchFamily="34" charset="0"/>
              </a:rPr>
              <a:t> </a:t>
            </a:r>
            <a:r>
              <a:rPr lang="en-US" dirty="0" err="1">
                <a:solidFill>
                  <a:srgbClr val="776441"/>
                </a:solidFill>
                <a:latin typeface="Arial" panose="020B0604020202020204" pitchFamily="34" charset="0"/>
                <a:cs typeface="Arial" panose="020B0604020202020204" pitchFamily="34" charset="0"/>
              </a:rPr>
              <a:t>sorumluluk</a:t>
            </a:r>
            <a:r>
              <a:rPr lang="en-US" dirty="0">
                <a:solidFill>
                  <a:srgbClr val="776441"/>
                </a:solidFill>
                <a:latin typeface="Arial" panose="020B0604020202020204" pitchFamily="34" charset="0"/>
                <a:cs typeface="Arial" panose="020B0604020202020204" pitchFamily="34" charset="0"/>
              </a:rPr>
              <a:t> </a:t>
            </a:r>
            <a:r>
              <a:rPr lang="en-US" dirty="0" err="1">
                <a:solidFill>
                  <a:srgbClr val="776441"/>
                </a:solidFill>
                <a:latin typeface="Arial" panose="020B0604020202020204" pitchFamily="34" charset="0"/>
                <a:cs typeface="Arial" panose="020B0604020202020204" pitchFamily="34" charset="0"/>
              </a:rPr>
              <a:t>projeleri</a:t>
            </a:r>
            <a:r>
              <a:rPr lang="tr-TR" dirty="0" err="1">
                <a:solidFill>
                  <a:srgbClr val="776441"/>
                </a:solidFill>
                <a:latin typeface="Arial" panose="020B0604020202020204" pitchFamily="34" charset="0"/>
                <a:cs typeface="Arial" panose="020B0604020202020204" pitchFamily="34" charset="0"/>
              </a:rPr>
              <a:t>nin</a:t>
            </a:r>
            <a:r>
              <a:rPr lang="en-US" dirty="0">
                <a:solidFill>
                  <a:srgbClr val="776441"/>
                </a:solidFill>
                <a:latin typeface="Arial" panose="020B0604020202020204" pitchFamily="34" charset="0"/>
                <a:cs typeface="Arial" panose="020B0604020202020204" pitchFamily="34" charset="0"/>
              </a:rPr>
              <a:t> </a:t>
            </a:r>
            <a:r>
              <a:rPr lang="en-US" dirty="0" err="1">
                <a:solidFill>
                  <a:srgbClr val="776441"/>
                </a:solidFill>
                <a:latin typeface="Arial" panose="020B0604020202020204" pitchFamily="34" charset="0"/>
                <a:cs typeface="Arial" panose="020B0604020202020204" pitchFamily="34" charset="0"/>
              </a:rPr>
              <a:t>hazırlanma</a:t>
            </a:r>
            <a:r>
              <a:rPr lang="tr-TR" dirty="0" err="1">
                <a:solidFill>
                  <a:srgbClr val="776441"/>
                </a:solidFill>
                <a:latin typeface="Arial" panose="020B0604020202020204" pitchFamily="34" charset="0"/>
                <a:cs typeface="Arial" panose="020B0604020202020204" pitchFamily="34" charset="0"/>
              </a:rPr>
              <a:t>sı</a:t>
            </a:r>
            <a:r>
              <a:rPr lang="en-US" dirty="0">
                <a:solidFill>
                  <a:srgbClr val="776441"/>
                </a:solidFill>
                <a:latin typeface="Arial" panose="020B0604020202020204" pitchFamily="34" charset="0"/>
                <a:cs typeface="Arial" panose="020B0604020202020204" pitchFamily="34" charset="0"/>
              </a:rPr>
              <a:t>,</a:t>
            </a:r>
          </a:p>
          <a:p>
            <a:pPr marL="285750" indent="-285750" algn="just">
              <a:buClrTx/>
              <a:buSzTx/>
              <a:buFont typeface="Wingdings" panose="05000000000000000000" charset="0"/>
              <a:buChar char="ü"/>
            </a:pPr>
            <a:endParaRPr lang="en-US" dirty="0">
              <a:solidFill>
                <a:srgbClr val="776441"/>
              </a:solidFill>
              <a:latin typeface="Arial" panose="020B0604020202020204" pitchFamily="34" charset="0"/>
              <a:cs typeface="Arial" panose="020B0604020202020204" pitchFamily="34" charset="0"/>
            </a:endParaRPr>
          </a:p>
          <a:p>
            <a:pPr marL="285750" indent="-285750" algn="just">
              <a:buClrTx/>
              <a:buSzTx/>
              <a:buFont typeface="Wingdings" panose="05000000000000000000" charset="0"/>
              <a:buChar char="ü"/>
            </a:pPr>
            <a:r>
              <a:rPr lang="en-US" dirty="0" err="1">
                <a:solidFill>
                  <a:srgbClr val="776441"/>
                </a:solidFill>
                <a:latin typeface="Arial" panose="020B0604020202020204" pitchFamily="34" charset="0"/>
                <a:cs typeface="Arial" panose="020B0604020202020204" pitchFamily="34" charset="0"/>
              </a:rPr>
              <a:t>Şehirdeki</a:t>
            </a:r>
            <a:r>
              <a:rPr lang="en-US" dirty="0">
                <a:solidFill>
                  <a:srgbClr val="776441"/>
                </a:solidFill>
                <a:latin typeface="Arial" panose="020B0604020202020204" pitchFamily="34" charset="0"/>
                <a:cs typeface="Arial" panose="020B0604020202020204" pitchFamily="34" charset="0"/>
              </a:rPr>
              <a:t>  </a:t>
            </a:r>
            <a:r>
              <a:rPr lang="en-US" dirty="0" err="1">
                <a:solidFill>
                  <a:srgbClr val="776441"/>
                </a:solidFill>
                <a:latin typeface="Arial" panose="020B0604020202020204" pitchFamily="34" charset="0"/>
                <a:cs typeface="Arial" panose="020B0604020202020204" pitchFamily="34" charset="0"/>
              </a:rPr>
              <a:t>sanatsal</a:t>
            </a:r>
            <a:r>
              <a:rPr lang="en-US" dirty="0">
                <a:solidFill>
                  <a:srgbClr val="776441"/>
                </a:solidFill>
                <a:latin typeface="Arial" panose="020B0604020202020204" pitchFamily="34" charset="0"/>
                <a:cs typeface="Arial" panose="020B0604020202020204" pitchFamily="34" charset="0"/>
              </a:rPr>
              <a:t> </a:t>
            </a:r>
            <a:r>
              <a:rPr lang="en-US" dirty="0" err="1">
                <a:solidFill>
                  <a:srgbClr val="776441"/>
                </a:solidFill>
                <a:latin typeface="Arial" panose="020B0604020202020204" pitchFamily="34" charset="0"/>
                <a:cs typeface="Arial" panose="020B0604020202020204" pitchFamily="34" charset="0"/>
              </a:rPr>
              <a:t>ve</a:t>
            </a:r>
            <a:r>
              <a:rPr lang="en-US" dirty="0">
                <a:solidFill>
                  <a:srgbClr val="776441"/>
                </a:solidFill>
                <a:latin typeface="Arial" panose="020B0604020202020204" pitchFamily="34" charset="0"/>
                <a:cs typeface="Arial" panose="020B0604020202020204" pitchFamily="34" charset="0"/>
              </a:rPr>
              <a:t> </a:t>
            </a:r>
            <a:r>
              <a:rPr lang="en-US" dirty="0" err="1">
                <a:solidFill>
                  <a:srgbClr val="776441"/>
                </a:solidFill>
                <a:latin typeface="Arial" panose="020B0604020202020204" pitchFamily="34" charset="0"/>
                <a:cs typeface="Arial" panose="020B0604020202020204" pitchFamily="34" charset="0"/>
              </a:rPr>
              <a:t>kültürel</a:t>
            </a:r>
            <a:r>
              <a:rPr lang="en-US" dirty="0">
                <a:solidFill>
                  <a:srgbClr val="776441"/>
                </a:solidFill>
                <a:latin typeface="Arial" panose="020B0604020202020204" pitchFamily="34" charset="0"/>
                <a:cs typeface="Arial" panose="020B0604020202020204" pitchFamily="34" charset="0"/>
              </a:rPr>
              <a:t> </a:t>
            </a:r>
            <a:r>
              <a:rPr lang="en-US" dirty="0" err="1">
                <a:solidFill>
                  <a:srgbClr val="776441"/>
                </a:solidFill>
                <a:latin typeface="Arial" panose="020B0604020202020204" pitchFamily="34" charset="0"/>
                <a:cs typeface="Arial" panose="020B0604020202020204" pitchFamily="34" charset="0"/>
              </a:rPr>
              <a:t>faaliyetlerin</a:t>
            </a:r>
            <a:r>
              <a:rPr lang="en-US" dirty="0">
                <a:solidFill>
                  <a:srgbClr val="776441"/>
                </a:solidFill>
                <a:latin typeface="Arial" panose="020B0604020202020204" pitchFamily="34" charset="0"/>
                <a:cs typeface="Arial" panose="020B0604020202020204" pitchFamily="34" charset="0"/>
              </a:rPr>
              <a:t> </a:t>
            </a:r>
            <a:r>
              <a:rPr lang="en-US" dirty="0" err="1">
                <a:solidFill>
                  <a:srgbClr val="776441"/>
                </a:solidFill>
                <a:latin typeface="Arial" panose="020B0604020202020204" pitchFamily="34" charset="0"/>
                <a:cs typeface="Arial" panose="020B0604020202020204" pitchFamily="34" charset="0"/>
              </a:rPr>
              <a:t>duyurulması</a:t>
            </a:r>
            <a:r>
              <a:rPr lang="en-US" dirty="0">
                <a:solidFill>
                  <a:srgbClr val="776441"/>
                </a:solidFill>
                <a:latin typeface="Arial" panose="020B0604020202020204" pitchFamily="34" charset="0"/>
                <a:cs typeface="Arial" panose="020B0604020202020204" pitchFamily="34" charset="0"/>
              </a:rPr>
              <a:t> </a:t>
            </a:r>
            <a:r>
              <a:rPr lang="en-US" dirty="0" err="1">
                <a:solidFill>
                  <a:srgbClr val="776441"/>
                </a:solidFill>
                <a:latin typeface="Arial" panose="020B0604020202020204" pitchFamily="34" charset="0"/>
                <a:cs typeface="Arial" panose="020B0604020202020204" pitchFamily="34" charset="0"/>
              </a:rPr>
              <a:t>ve</a:t>
            </a:r>
            <a:r>
              <a:rPr lang="en-US" dirty="0">
                <a:solidFill>
                  <a:srgbClr val="776441"/>
                </a:solidFill>
                <a:latin typeface="Arial" panose="020B0604020202020204" pitchFamily="34" charset="0"/>
                <a:cs typeface="Arial" panose="020B0604020202020204" pitchFamily="34" charset="0"/>
              </a:rPr>
              <a:t> </a:t>
            </a:r>
            <a:r>
              <a:rPr lang="en-US" dirty="0" err="1">
                <a:solidFill>
                  <a:srgbClr val="776441"/>
                </a:solidFill>
                <a:latin typeface="Arial" panose="020B0604020202020204" pitchFamily="34" charset="0"/>
                <a:cs typeface="Arial" panose="020B0604020202020204" pitchFamily="34" charset="0"/>
              </a:rPr>
              <a:t>katılımın</a:t>
            </a:r>
            <a:r>
              <a:rPr lang="en-US" dirty="0">
                <a:solidFill>
                  <a:srgbClr val="776441"/>
                </a:solidFill>
                <a:latin typeface="Arial" panose="020B0604020202020204" pitchFamily="34" charset="0"/>
                <a:cs typeface="Arial" panose="020B0604020202020204" pitchFamily="34" charset="0"/>
              </a:rPr>
              <a:t> </a:t>
            </a:r>
            <a:r>
              <a:rPr lang="en-US" dirty="0" err="1">
                <a:solidFill>
                  <a:srgbClr val="776441"/>
                </a:solidFill>
                <a:latin typeface="Arial" panose="020B0604020202020204" pitchFamily="34" charset="0"/>
                <a:cs typeface="Arial" panose="020B0604020202020204" pitchFamily="34" charset="0"/>
              </a:rPr>
              <a:t>teşvik</a:t>
            </a:r>
            <a:r>
              <a:rPr lang="en-US" dirty="0">
                <a:solidFill>
                  <a:srgbClr val="776441"/>
                </a:solidFill>
                <a:latin typeface="Arial" panose="020B0604020202020204" pitchFamily="34" charset="0"/>
                <a:cs typeface="Arial" panose="020B0604020202020204" pitchFamily="34" charset="0"/>
              </a:rPr>
              <a:t> </a:t>
            </a:r>
            <a:r>
              <a:rPr lang="en-US" dirty="0" err="1">
                <a:solidFill>
                  <a:srgbClr val="776441"/>
                </a:solidFill>
                <a:latin typeface="Arial" panose="020B0604020202020204" pitchFamily="34" charset="0"/>
                <a:cs typeface="Arial" panose="020B0604020202020204" pitchFamily="34" charset="0"/>
              </a:rPr>
              <a:t>edilmesi</a:t>
            </a:r>
            <a:r>
              <a:rPr lang="en-US" dirty="0">
                <a:solidFill>
                  <a:srgbClr val="776441"/>
                </a:solidFill>
                <a:latin typeface="Arial" panose="020B0604020202020204" pitchFamily="34" charset="0"/>
                <a:cs typeface="Arial" panose="020B0604020202020204" pitchFamily="34" charset="0"/>
              </a:rPr>
              <a:t>,</a:t>
            </a:r>
          </a:p>
          <a:p>
            <a:pPr marL="285750" indent="-285750" algn="just">
              <a:buClrTx/>
              <a:buSzTx/>
              <a:buFont typeface="Wingdings" panose="05000000000000000000" charset="0"/>
              <a:buChar char="ü"/>
            </a:pPr>
            <a:endParaRPr lang="en-US" dirty="0">
              <a:solidFill>
                <a:srgbClr val="776441"/>
              </a:solidFill>
              <a:latin typeface="Arial" panose="020B0604020202020204" pitchFamily="34" charset="0"/>
              <a:cs typeface="Arial" panose="020B0604020202020204" pitchFamily="34" charset="0"/>
            </a:endParaRPr>
          </a:p>
          <a:p>
            <a:pPr marL="285750" indent="-285750" algn="just">
              <a:buClrTx/>
              <a:buSzTx/>
              <a:buFont typeface="Wingdings" panose="05000000000000000000" charset="0"/>
              <a:buChar char="ü"/>
            </a:pPr>
            <a:r>
              <a:rPr lang="en-US" dirty="0" err="1">
                <a:solidFill>
                  <a:srgbClr val="776441"/>
                </a:solidFill>
                <a:latin typeface="Arial" panose="020B0604020202020204" pitchFamily="34" charset="0"/>
                <a:cs typeface="Arial" panose="020B0604020202020204" pitchFamily="34" charset="0"/>
              </a:rPr>
              <a:t>Departmanlar</a:t>
            </a:r>
            <a:r>
              <a:rPr lang="en-US" dirty="0">
                <a:solidFill>
                  <a:srgbClr val="776441"/>
                </a:solidFill>
                <a:latin typeface="Arial" panose="020B0604020202020204" pitchFamily="34" charset="0"/>
                <a:cs typeface="Arial" panose="020B0604020202020204" pitchFamily="34" charset="0"/>
              </a:rPr>
              <a:t> </a:t>
            </a:r>
            <a:r>
              <a:rPr lang="en-US" dirty="0" err="1">
                <a:solidFill>
                  <a:srgbClr val="776441"/>
                </a:solidFill>
                <a:latin typeface="Arial" panose="020B0604020202020204" pitchFamily="34" charset="0"/>
                <a:cs typeface="Arial" panose="020B0604020202020204" pitchFamily="34" charset="0"/>
              </a:rPr>
              <a:t>arası</a:t>
            </a:r>
            <a:r>
              <a:rPr lang="en-US" dirty="0">
                <a:solidFill>
                  <a:srgbClr val="776441"/>
                </a:solidFill>
                <a:latin typeface="Arial" panose="020B0604020202020204" pitchFamily="34" charset="0"/>
                <a:cs typeface="Arial" panose="020B0604020202020204" pitchFamily="34" charset="0"/>
              </a:rPr>
              <a:t> </a:t>
            </a:r>
            <a:r>
              <a:rPr lang="en-US" dirty="0" err="1">
                <a:solidFill>
                  <a:srgbClr val="776441"/>
                </a:solidFill>
                <a:latin typeface="Arial" panose="020B0604020202020204" pitchFamily="34" charset="0"/>
                <a:cs typeface="Arial" panose="020B0604020202020204" pitchFamily="34" charset="0"/>
              </a:rPr>
              <a:t>turnuvalar</a:t>
            </a:r>
            <a:r>
              <a:rPr lang="en-US" dirty="0">
                <a:solidFill>
                  <a:srgbClr val="776441"/>
                </a:solidFill>
                <a:latin typeface="Arial" panose="020B0604020202020204" pitchFamily="34" charset="0"/>
                <a:cs typeface="Arial" panose="020B0604020202020204" pitchFamily="34" charset="0"/>
              </a:rPr>
              <a:t> </a:t>
            </a:r>
            <a:r>
              <a:rPr lang="en-US" dirty="0" err="1">
                <a:solidFill>
                  <a:srgbClr val="776441"/>
                </a:solidFill>
                <a:latin typeface="Arial" panose="020B0604020202020204" pitchFamily="34" charset="0"/>
                <a:cs typeface="Arial" panose="020B0604020202020204" pitchFamily="34" charset="0"/>
              </a:rPr>
              <a:t>düzenlenmesi</a:t>
            </a:r>
            <a:r>
              <a:rPr lang="en-US" dirty="0">
                <a:solidFill>
                  <a:srgbClr val="776441"/>
                </a:solidFill>
                <a:latin typeface="Arial" panose="020B0604020202020204" pitchFamily="34" charset="0"/>
                <a:cs typeface="Arial" panose="020B0604020202020204" pitchFamily="34" charset="0"/>
              </a:rPr>
              <a:t> ( </a:t>
            </a:r>
            <a:r>
              <a:rPr lang="en-US" dirty="0" err="1">
                <a:solidFill>
                  <a:srgbClr val="776441"/>
                </a:solidFill>
                <a:latin typeface="Arial" panose="020B0604020202020204" pitchFamily="34" charset="0"/>
                <a:cs typeface="Arial" panose="020B0604020202020204" pitchFamily="34" charset="0"/>
              </a:rPr>
              <a:t>tavla</a:t>
            </a:r>
            <a:r>
              <a:rPr lang="en-US" dirty="0">
                <a:solidFill>
                  <a:srgbClr val="776441"/>
                </a:solidFill>
                <a:latin typeface="Arial" panose="020B0604020202020204" pitchFamily="34" charset="0"/>
                <a:cs typeface="Arial" panose="020B0604020202020204" pitchFamily="34" charset="0"/>
              </a:rPr>
              <a:t>-</a:t>
            </a:r>
            <a:r>
              <a:rPr lang="en-US" dirty="0" err="1">
                <a:solidFill>
                  <a:srgbClr val="776441"/>
                </a:solidFill>
                <a:latin typeface="Arial" panose="020B0604020202020204" pitchFamily="34" charset="0"/>
                <a:cs typeface="Arial" panose="020B0604020202020204" pitchFamily="34" charset="0"/>
              </a:rPr>
              <a:t>satranç</a:t>
            </a:r>
            <a:r>
              <a:rPr lang="en-US" dirty="0">
                <a:solidFill>
                  <a:srgbClr val="776441"/>
                </a:solidFill>
                <a:latin typeface="Arial" panose="020B0604020202020204" pitchFamily="34" charset="0"/>
                <a:cs typeface="Arial" panose="020B0604020202020204" pitchFamily="34" charset="0"/>
              </a:rPr>
              <a:t>-bowling-ping pong </a:t>
            </a:r>
            <a:r>
              <a:rPr lang="en-US" dirty="0" err="1">
                <a:solidFill>
                  <a:srgbClr val="776441"/>
                </a:solidFill>
                <a:latin typeface="Arial" panose="020B0604020202020204" pitchFamily="34" charset="0"/>
                <a:cs typeface="Arial" panose="020B0604020202020204" pitchFamily="34" charset="0"/>
              </a:rPr>
              <a:t>vb</a:t>
            </a:r>
            <a:r>
              <a:rPr lang="en-US" dirty="0">
                <a:solidFill>
                  <a:srgbClr val="776441"/>
                </a:solidFill>
                <a:latin typeface="Arial" panose="020B0604020202020204" pitchFamily="34" charset="0"/>
                <a:cs typeface="Arial" panose="020B0604020202020204" pitchFamily="34" charset="0"/>
              </a:rPr>
              <a:t>),</a:t>
            </a:r>
          </a:p>
          <a:p>
            <a:pPr marL="285750" indent="-285750" algn="just">
              <a:buClrTx/>
              <a:buSzTx/>
              <a:buFont typeface="Wingdings" panose="05000000000000000000" charset="0"/>
              <a:buChar char="ü"/>
            </a:pPr>
            <a:endParaRPr lang="en-US" dirty="0">
              <a:solidFill>
                <a:srgbClr val="776441"/>
              </a:solidFill>
              <a:latin typeface="Arial" panose="020B0604020202020204" pitchFamily="34" charset="0"/>
              <a:cs typeface="Arial" panose="020B0604020202020204" pitchFamily="34" charset="0"/>
            </a:endParaRPr>
          </a:p>
          <a:p>
            <a:pPr marL="285750" indent="-285750" algn="just">
              <a:buClrTx/>
              <a:buSzTx/>
              <a:buFont typeface="Wingdings" panose="05000000000000000000" charset="0"/>
              <a:buChar char="ü"/>
            </a:pPr>
            <a:r>
              <a:rPr lang="en-US" dirty="0" err="1">
                <a:solidFill>
                  <a:srgbClr val="776441"/>
                </a:solidFill>
                <a:latin typeface="Arial" panose="020B0604020202020204" pitchFamily="34" charset="0"/>
                <a:cs typeface="Arial" panose="020B0604020202020204" pitchFamily="34" charset="0"/>
              </a:rPr>
              <a:t>Personel</a:t>
            </a:r>
            <a:r>
              <a:rPr lang="en-US" dirty="0">
                <a:solidFill>
                  <a:srgbClr val="776441"/>
                </a:solidFill>
                <a:latin typeface="Arial" panose="020B0604020202020204" pitchFamily="34" charset="0"/>
                <a:cs typeface="Arial" panose="020B0604020202020204" pitchFamily="34" charset="0"/>
              </a:rPr>
              <a:t> </a:t>
            </a:r>
            <a:r>
              <a:rPr lang="en-US" dirty="0" err="1">
                <a:solidFill>
                  <a:srgbClr val="776441"/>
                </a:solidFill>
                <a:latin typeface="Arial" panose="020B0604020202020204" pitchFamily="34" charset="0"/>
                <a:cs typeface="Arial" panose="020B0604020202020204" pitchFamily="34" charset="0"/>
              </a:rPr>
              <a:t>etkinlik</a:t>
            </a:r>
            <a:r>
              <a:rPr lang="en-US" dirty="0">
                <a:solidFill>
                  <a:srgbClr val="776441"/>
                </a:solidFill>
                <a:latin typeface="Arial" panose="020B0604020202020204" pitchFamily="34" charset="0"/>
                <a:cs typeface="Arial" panose="020B0604020202020204" pitchFamily="34" charset="0"/>
              </a:rPr>
              <a:t> </a:t>
            </a:r>
            <a:r>
              <a:rPr lang="en-US" dirty="0" err="1">
                <a:solidFill>
                  <a:srgbClr val="776441"/>
                </a:solidFill>
                <a:latin typeface="Arial" panose="020B0604020202020204" pitchFamily="34" charset="0"/>
                <a:cs typeface="Arial" panose="020B0604020202020204" pitchFamily="34" charset="0"/>
              </a:rPr>
              <a:t>ve</a:t>
            </a:r>
            <a:r>
              <a:rPr lang="en-US" dirty="0">
                <a:solidFill>
                  <a:srgbClr val="776441"/>
                </a:solidFill>
                <a:latin typeface="Arial" panose="020B0604020202020204" pitchFamily="34" charset="0"/>
                <a:cs typeface="Arial" panose="020B0604020202020204" pitchFamily="34" charset="0"/>
              </a:rPr>
              <a:t> </a:t>
            </a:r>
            <a:r>
              <a:rPr lang="en-US" dirty="0" err="1">
                <a:solidFill>
                  <a:srgbClr val="776441"/>
                </a:solidFill>
                <a:latin typeface="Arial" panose="020B0604020202020204" pitchFamily="34" charset="0"/>
                <a:cs typeface="Arial" panose="020B0604020202020204" pitchFamily="34" charset="0"/>
              </a:rPr>
              <a:t>takım</a:t>
            </a:r>
            <a:r>
              <a:rPr lang="en-US" dirty="0">
                <a:solidFill>
                  <a:srgbClr val="776441"/>
                </a:solidFill>
                <a:latin typeface="Arial" panose="020B0604020202020204" pitchFamily="34" charset="0"/>
                <a:cs typeface="Arial" panose="020B0604020202020204" pitchFamily="34" charset="0"/>
              </a:rPr>
              <a:t> </a:t>
            </a:r>
            <a:r>
              <a:rPr lang="en-US" dirty="0" err="1">
                <a:solidFill>
                  <a:srgbClr val="776441"/>
                </a:solidFill>
                <a:latin typeface="Arial" panose="020B0604020202020204" pitchFamily="34" charset="0"/>
                <a:cs typeface="Arial" panose="020B0604020202020204" pitchFamily="34" charset="0"/>
              </a:rPr>
              <a:t>ruhu</a:t>
            </a:r>
            <a:r>
              <a:rPr lang="en-US" dirty="0">
                <a:solidFill>
                  <a:srgbClr val="776441"/>
                </a:solidFill>
                <a:latin typeface="Arial" panose="020B0604020202020204" pitchFamily="34" charset="0"/>
                <a:cs typeface="Arial" panose="020B0604020202020204" pitchFamily="34" charset="0"/>
              </a:rPr>
              <a:t> </a:t>
            </a:r>
            <a:r>
              <a:rPr lang="en-US" dirty="0" err="1">
                <a:solidFill>
                  <a:srgbClr val="776441"/>
                </a:solidFill>
                <a:latin typeface="Arial" panose="020B0604020202020204" pitchFamily="34" charset="0"/>
                <a:cs typeface="Arial" panose="020B0604020202020204" pitchFamily="34" charset="0"/>
              </a:rPr>
              <a:t>önerileri</a:t>
            </a:r>
            <a:r>
              <a:rPr lang="tr-TR" dirty="0" err="1">
                <a:solidFill>
                  <a:srgbClr val="776441"/>
                </a:solidFill>
                <a:latin typeface="Arial" panose="020B0604020202020204" pitchFamily="34" charset="0"/>
                <a:cs typeface="Arial" panose="020B0604020202020204" pitchFamily="34" charset="0"/>
              </a:rPr>
              <a:t>ni</a:t>
            </a:r>
            <a:r>
              <a:rPr lang="tr-TR" dirty="0">
                <a:solidFill>
                  <a:srgbClr val="776441"/>
                </a:solidFill>
                <a:latin typeface="Arial" panose="020B0604020202020204" pitchFamily="34" charset="0"/>
                <a:cs typeface="Arial" panose="020B0604020202020204" pitchFamily="34" charset="0"/>
              </a:rPr>
              <a:t> toplanması.</a:t>
            </a:r>
            <a:endParaRPr lang="en-US" dirty="0">
              <a:solidFill>
                <a:srgbClr val="776441"/>
              </a:solidFill>
              <a:latin typeface="Arial" panose="020B0604020202020204" pitchFamily="34" charset="0"/>
              <a:cs typeface="Arial" panose="020B0604020202020204" pitchFamily="34" charset="0"/>
            </a:endParaRPr>
          </a:p>
          <a:p>
            <a:pPr algn="l">
              <a:buClrTx/>
              <a:buSzTx/>
            </a:pPr>
            <a:endParaRPr lang="en-US" dirty="0">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3"/>
          <a:stretch>
            <a:fillRect/>
          </a:stretch>
        </p:blipFill>
        <p:spPr>
          <a:xfrm>
            <a:off x="8951999" y="2078243"/>
            <a:ext cx="2545080" cy="3573780"/>
          </a:xfrm>
          <a:prstGeom prst="rect">
            <a:avLst/>
          </a:prstGeom>
        </p:spPr>
      </p:pic>
    </p:spTree>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413</TotalTime>
  <Words>1381</Words>
  <Application>Microsoft Office PowerPoint</Application>
  <PresentationFormat>Geniş ekran</PresentationFormat>
  <Paragraphs>146</Paragraphs>
  <Slides>19</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19</vt:i4>
      </vt:variant>
    </vt:vector>
  </HeadingPairs>
  <TitlesOfParts>
    <vt:vector size="24" baseType="lpstr">
      <vt:lpstr>Arial</vt:lpstr>
      <vt:lpstr>Calibri</vt:lpstr>
      <vt:lpstr>Calibri Light</vt:lpstr>
      <vt:lpstr>Wingdings</vt:lpstr>
      <vt:lpstr>Office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Özlem Çakan</dc:creator>
  <cp:lastModifiedBy>Kalite</cp:lastModifiedBy>
  <cp:revision>88</cp:revision>
  <dcterms:created xsi:type="dcterms:W3CDTF">2021-02-17T11:21:00Z</dcterms:created>
  <dcterms:modified xsi:type="dcterms:W3CDTF">2024-11-09T08:42:55Z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2BA5DCAF21C74085A3ED64D79690B633</vt:lpwstr>
  </property>
  <property fmtid="{D5CDD505-2E9C-101B-9397-08002B2CF9AE}" pid="3" name="KSOProductBuildVer">
    <vt:lpwstr>1033-11.2.0.11440</vt:lpwstr>
  </property>
</Properties>
</file>