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8" r:id="rId4"/>
    <p:sldId id="289" r:id="rId5"/>
    <p:sldId id="302" r:id="rId6"/>
    <p:sldId id="280" r:id="rId7"/>
    <p:sldId id="303" r:id="rId8"/>
    <p:sldId id="281" r:id="rId9"/>
    <p:sldId id="301" r:id="rId10"/>
    <p:sldId id="282" r:id="rId11"/>
    <p:sldId id="304" r:id="rId12"/>
    <p:sldId id="283" r:id="rId13"/>
    <p:sldId id="285" r:id="rId14"/>
    <p:sldId id="284" r:id="rId15"/>
    <p:sldId id="286" r:id="rId16"/>
    <p:sldId id="287" r:id="rId17"/>
    <p:sldId id="268" r:id="rId18"/>
    <p:sldId id="277" r:id="rId19"/>
    <p:sldId id="275" r:id="rId20"/>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441"/>
    <a:srgbClr val="50535A"/>
    <a:srgbClr val="A29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6327"/>
  </p:normalViewPr>
  <p:slideViewPr>
    <p:cSldViewPr snapToGrid="0" snapToObjects="1">
      <p:cViewPr varScale="1">
        <p:scale>
          <a:sx n="95" d="100"/>
          <a:sy n="95" d="100"/>
        </p:scale>
        <p:origin x="20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stilini düzenlemek için tıklayın</a:t>
            </a: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İçerik Yer Tutucusu 2"/>
          <p:cNvSpPr>
            <a:spLocks noGrp="1"/>
          </p:cNvSpPr>
          <p:nvPr>
            <p:ph idx="1" hasCustomPrompt="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365125"/>
            <a:ext cx="10515600" cy="1325563"/>
          </a:xfrm>
        </p:spPr>
        <p:txBody>
          <a:bodyPr/>
          <a:lstStyle/>
          <a:p>
            <a:r>
              <a:rPr lang="tr-TR"/>
              <a:t>Asıl başlık stilini düzenlemek için tıklayın</a:t>
            </a: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FB07A8C9-4AE1-1C44-8AF6-EC4D641FCFBB}" type="datetimeFigureOut">
              <a:rPr lang="tr-TR" smtClean="0"/>
              <a:t>18.03.2025</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7A8C9-4AE1-1C44-8AF6-EC4D641FCFBB}" type="datetimeFigureOut">
              <a:rPr lang="tr-TR" smtClean="0"/>
              <a:t>18.03.2025</a:t>
            </a:fld>
            <a:endParaRPr lang="tr-TR" dirty="0"/>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8D9BF-103A-374E-982C-4EF3D8ECF5B5}"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Grafik 7"/>
          <p:cNvPicPr>
            <a:picLocks noChangeAspect="1"/>
          </p:cNvPicPr>
          <p:nvPr/>
        </p:nvPicPr>
        <p:blipFill rotWithShape="1">
          <a:blip r:embed="rId2">
            <a:extLst>
              <a:ext uri="{96DAC541-7B7A-43D3-8B79-37D633B846F1}">
                <asvg:svgBlip xmlns:asvg="http://schemas.microsoft.com/office/drawing/2016/SVG/main" r:embed="rId3"/>
              </a:ext>
            </a:extLst>
          </a:blip>
          <a:srcRect l="16442" t="6504" r="16458" b="67552"/>
          <a:stretch>
            <a:fillRect/>
          </a:stretch>
        </p:blipFill>
        <p:spPr>
          <a:xfrm>
            <a:off x="0" y="-1"/>
            <a:ext cx="12192001" cy="3139187"/>
          </a:xfrm>
          <a:prstGeom prst="rect">
            <a:avLst/>
          </a:prstGeom>
        </p:spPr>
      </p:pic>
      <p:sp>
        <p:nvSpPr>
          <p:cNvPr id="9" name="Metin kutusu 8"/>
          <p:cNvSpPr txBox="1"/>
          <p:nvPr/>
        </p:nvSpPr>
        <p:spPr>
          <a:xfrm>
            <a:off x="718704" y="4263437"/>
            <a:ext cx="10754591" cy="954107"/>
          </a:xfrm>
          <a:prstGeom prst="rect">
            <a:avLst/>
          </a:prstGeom>
          <a:noFill/>
        </p:spPr>
        <p:txBody>
          <a:bodyPr wrap="square" rtlCol="0">
            <a:spAutoFit/>
          </a:bodyPr>
          <a:lstStyle/>
          <a:p>
            <a:pPr algn="ctr"/>
            <a:r>
              <a:rPr lang="en" sz="2800" spc="600" dirty="0">
                <a:solidFill>
                  <a:schemeClr val="bg1"/>
                </a:solidFill>
                <a:latin typeface="Arial" panose="020B0604020202020204" pitchFamily="34" charset="0"/>
                <a:cs typeface="Arial" panose="020B0604020202020204" pitchFamily="34" charset="0"/>
              </a:rPr>
              <a:t>ENVIRONMENT AND SUSTAINABILITY PRESENTATION 2023 -2024</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869" y="852619"/>
            <a:ext cx="6171100" cy="4364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397738"/>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Supporting the economy and local people</a:t>
            </a:r>
          </a:p>
        </p:txBody>
      </p:sp>
      <p:sp>
        <p:nvSpPr>
          <p:cNvPr id="2" name="Text Box 1"/>
          <p:cNvSpPr txBox="1"/>
          <p:nvPr/>
        </p:nvSpPr>
        <p:spPr>
          <a:xfrm>
            <a:off x="2150919" y="2265680"/>
            <a:ext cx="6348845" cy="5078313"/>
          </a:xfrm>
          <a:prstGeom prst="rect">
            <a:avLst/>
          </a:prstGeom>
          <a:noFill/>
        </p:spPr>
        <p:txBody>
          <a:bodyPr wrap="square" rtlCol="0" anchor="t">
            <a:spAutoFit/>
          </a:bodyPr>
          <a:lstStyle/>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Our Facility within the body of 43% of employees Mediterranean</a:t>
            </a:r>
            <a:r>
              <a:rPr lang="tr-TR" noProof="0" dirty="0">
                <a:solidFill>
                  <a:srgbClr val="776441"/>
                </a:solidFill>
                <a:latin typeface="Arial" panose="020B0604020202020204" pitchFamily="34" charset="0"/>
                <a:cs typeface="Arial" panose="020B0604020202020204" pitchFamily="34" charset="0"/>
              </a:rPr>
              <a:t>,</a:t>
            </a:r>
            <a:r>
              <a:rPr lang="en-GB" noProof="0" dirty="0">
                <a:solidFill>
                  <a:srgbClr val="776441"/>
                </a:solidFill>
                <a:latin typeface="Arial" panose="020B0604020202020204" pitchFamily="34" charset="0"/>
                <a:cs typeface="Arial" panose="020B0604020202020204" pitchFamily="34" charset="0"/>
              </a:rPr>
              <a:t>  It is located in the region .</a:t>
            </a:r>
          </a:p>
          <a:p>
            <a:pPr marL="285750" indent="-285750" algn="just">
              <a:buFont typeface="Wingdings" panose="05000000000000000000" pitchFamily="2" charset="2"/>
              <a:buChar char="ü"/>
            </a:pP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 altLang="en-US" dirty="0">
                <a:solidFill>
                  <a:srgbClr val="776441"/>
                </a:solidFill>
                <a:latin typeface="Arial" panose="020B0604020202020204" pitchFamily="34" charset="0"/>
                <a:cs typeface="Arial" panose="020B0604020202020204" pitchFamily="34" charset="0"/>
              </a:rPr>
              <a:t>In order to increase local employment, </a:t>
            </a:r>
            <a:r>
              <a:rPr lang="tr-TR" altLang="en-US" dirty="0">
                <a:solidFill>
                  <a:srgbClr val="776441"/>
                </a:solidFill>
                <a:latin typeface="Arial" panose="020B0604020202020204" pitchFamily="34" charset="0"/>
                <a:cs typeface="Arial" panose="020B0604020202020204" pitchFamily="34" charset="0"/>
              </a:rPr>
              <a:t>T</a:t>
            </a:r>
            <a:r>
              <a:rPr lang="en" altLang="en-US" dirty="0">
                <a:solidFill>
                  <a:srgbClr val="776441"/>
                </a:solidFill>
                <a:latin typeface="Arial" panose="020B0604020202020204" pitchFamily="34" charset="0"/>
                <a:cs typeface="Arial" panose="020B0604020202020204" pitchFamily="34" charset="0"/>
              </a:rPr>
              <a:t>he Mesem program (Vocational Education Center) is continuing to provide vocational training to young people who have not finished high school by taking them into the formal education program.</a:t>
            </a:r>
          </a:p>
          <a:p>
            <a:pPr marL="285750" indent="-285750" algn="just">
              <a:buFont typeface="Wingdings" panose="05000000000000000000" pitchFamily="2" charset="2"/>
              <a:buChar char="ü"/>
            </a:pP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 altLang="en-US" dirty="0">
                <a:solidFill>
                  <a:srgbClr val="776441"/>
                </a:solidFill>
                <a:latin typeface="Arial" panose="020B0604020202020204" pitchFamily="34" charset="0"/>
                <a:cs typeface="Arial" panose="020B0604020202020204" pitchFamily="34" charset="0"/>
              </a:rPr>
              <a:t>We have a total of 1940 suppliers for services and products. In total, 33% of the work is done with companies outside Antalya and 67% with local companies.</a:t>
            </a:r>
          </a:p>
          <a:p>
            <a:pPr marL="285750" indent="-285750" algn="just">
              <a:buFont typeface="Wingdings" panose="05000000000000000000" pitchFamily="2" charset="2"/>
              <a:buChar char="ü"/>
            </a:pP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 altLang="en-US" dirty="0">
                <a:solidFill>
                  <a:srgbClr val="776441"/>
                </a:solidFill>
                <a:latin typeface="Arial" panose="020B0604020202020204" pitchFamily="34" charset="0"/>
                <a:cs typeface="Arial" panose="020B0604020202020204" pitchFamily="34" charset="0"/>
              </a:rPr>
              <a:t>While attention is paid to local purchasing, there are also sales areas within the facility for sales to be made within the hotel.</a:t>
            </a:r>
          </a:p>
          <a:p>
            <a:endParaRPr lang="tr-TR" alt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rot="5400000">
            <a:off x="8624708" y="2528022"/>
            <a:ext cx="3338195" cy="2225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32174" y="2157051"/>
            <a:ext cx="2697480" cy="2615565"/>
          </a:xfrm>
          <a:prstGeom prst="rect">
            <a:avLst/>
          </a:prstGeom>
        </p:spPr>
      </p:pic>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54915"/>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Use of environmentally friendly energy sources and devices,</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246243" y="1958582"/>
            <a:ext cx="7417302" cy="4801314"/>
          </a:xfrm>
          <a:prstGeom prst="rect">
            <a:avLst/>
          </a:prstGeom>
        </p:spPr>
        <p:txBody>
          <a:bodyPr wrap="square">
            <a:spAutoFit/>
          </a:bodyPr>
          <a:lstStyle/>
          <a:p>
            <a:pPr algn="just"/>
            <a:r>
              <a:rPr lang="tr-TR" noProof="0" dirty="0">
                <a:solidFill>
                  <a:srgbClr val="776441"/>
                </a:solidFill>
              </a:rPr>
              <a:t>«</a:t>
            </a:r>
            <a:r>
              <a:rPr lang="en-GB" noProof="0" dirty="0">
                <a:solidFill>
                  <a:srgbClr val="776441"/>
                </a:solidFill>
              </a:rPr>
              <a:t>Purchasing</a:t>
            </a:r>
            <a:r>
              <a:rPr lang="tr-TR" noProof="0" dirty="0">
                <a:solidFill>
                  <a:srgbClr val="776441"/>
                </a:solidFill>
              </a:rPr>
              <a:t> </a:t>
            </a:r>
            <a:r>
              <a:rPr lang="en-GB" noProof="0" dirty="0">
                <a:solidFill>
                  <a:srgbClr val="776441"/>
                </a:solidFill>
              </a:rPr>
              <a:t>Policy</a:t>
            </a:r>
            <a:r>
              <a:rPr lang="tr-TR" noProof="0" dirty="0">
                <a:solidFill>
                  <a:srgbClr val="776441"/>
                </a:solidFill>
              </a:rPr>
              <a:t>»</a:t>
            </a:r>
            <a:r>
              <a:rPr lang="en-GB" noProof="0" dirty="0">
                <a:solidFill>
                  <a:srgbClr val="776441"/>
                </a:solidFill>
              </a:rPr>
              <a:t> has been created and published for the use of environmentally friendly energy sources and devices .</a:t>
            </a:r>
          </a:p>
          <a:p>
            <a:pPr marL="285750" indent="-285750" algn="just">
              <a:buFont typeface="Wingdings" panose="05000000000000000000" pitchFamily="2" charset="2"/>
              <a:buChar char="ü"/>
            </a:pPr>
            <a:endParaRPr lang="en-GB" noProof="0" dirty="0">
              <a:solidFill>
                <a:srgbClr val="776441"/>
              </a:solidFill>
            </a:endParaRPr>
          </a:p>
          <a:p>
            <a:r>
              <a:rPr lang="en-GB" sz="1400" b="1" i="1" noProof="0" dirty="0">
                <a:solidFill>
                  <a:srgbClr val="776441"/>
                </a:solidFill>
              </a:rPr>
              <a:t>CONCORDE DE LUXE RESORT SUSTAINABLE PURCHASING POLICY</a:t>
            </a:r>
            <a:endParaRPr lang="en-GB" sz="1400" noProof="0" dirty="0">
              <a:solidFill>
                <a:srgbClr val="776441"/>
              </a:solidFill>
            </a:endParaRPr>
          </a:p>
          <a:p>
            <a:r>
              <a:rPr lang="en-GB" sz="1400" b="1" i="1" noProof="0" dirty="0">
                <a:solidFill>
                  <a:srgbClr val="776441"/>
                </a:solidFill>
              </a:rPr>
              <a:t> </a:t>
            </a:r>
            <a:endParaRPr lang="en-GB" sz="1400" noProof="0" dirty="0">
              <a:solidFill>
                <a:srgbClr val="776441"/>
              </a:solidFill>
            </a:endParaRPr>
          </a:p>
          <a:p>
            <a:r>
              <a:rPr lang="en-GB" sz="1400" noProof="0" dirty="0">
                <a:solidFill>
                  <a:srgbClr val="776441"/>
                </a:solidFill>
              </a:rPr>
              <a:t>The main goal of our hotel is to provide the best quality service with the support of all our collaborators. In line with this goal, all purchased products are evaluated and purchased within the scope specified below;</a:t>
            </a:r>
          </a:p>
          <a:p>
            <a:pPr marL="285750" lvl="0" indent="-285750">
              <a:buFont typeface="Wingdings" panose="05000000000000000000" pitchFamily="2" charset="2"/>
              <a:buChar char="ü"/>
            </a:pPr>
            <a:r>
              <a:rPr lang="en-GB" sz="1400" noProof="0" dirty="0">
                <a:solidFill>
                  <a:srgbClr val="776441"/>
                </a:solidFill>
              </a:rPr>
              <a:t>Always support local producers and make purchases from local suppliers whenever possible,</a:t>
            </a:r>
          </a:p>
          <a:p>
            <a:pPr marL="285750" lvl="0" indent="-285750">
              <a:buFont typeface="Wingdings" panose="05000000000000000000" pitchFamily="2" charset="2"/>
              <a:buChar char="ü"/>
            </a:pPr>
            <a:r>
              <a:rPr lang="en-GB" sz="1400" noProof="0" dirty="0">
                <a:solidFill>
                  <a:srgbClr val="776441"/>
                </a:solidFill>
              </a:rPr>
              <a:t>To introduce local products and traditions to guests,</a:t>
            </a:r>
          </a:p>
          <a:p>
            <a:pPr marL="285750" lvl="0" indent="-285750">
              <a:buFont typeface="Wingdings" panose="05000000000000000000" pitchFamily="2" charset="2"/>
              <a:buChar char="ü"/>
            </a:pPr>
            <a:r>
              <a:rPr lang="en-GB" sz="1400" noProof="0" dirty="0">
                <a:solidFill>
                  <a:srgbClr val="776441"/>
                </a:solidFill>
              </a:rPr>
              <a:t>To work with companies that have fulfilled all legal requirements regarding environment and energy,</a:t>
            </a:r>
          </a:p>
          <a:p>
            <a:pPr marL="285750" lvl="0" indent="-285750">
              <a:buFont typeface="Wingdings" panose="05000000000000000000" pitchFamily="2" charset="2"/>
              <a:buChar char="ü"/>
            </a:pPr>
            <a:r>
              <a:rPr lang="en-GB" sz="1400" noProof="0" dirty="0">
                <a:solidFill>
                  <a:srgbClr val="776441"/>
                </a:solidFill>
              </a:rPr>
              <a:t>Working with companies that have adopted environmental and energy policies and support recycling,</a:t>
            </a:r>
          </a:p>
          <a:p>
            <a:pPr marL="285750" lvl="0" indent="-285750">
              <a:buFont typeface="Wingdings" panose="05000000000000000000" pitchFamily="2" charset="2"/>
              <a:buChar char="ü"/>
            </a:pPr>
            <a:r>
              <a:rPr lang="en-GB" sz="1400" noProof="0" dirty="0">
                <a:solidFill>
                  <a:srgbClr val="776441"/>
                </a:solidFill>
              </a:rPr>
              <a:t>To ensure that domestic products are always given priority over imported products,</a:t>
            </a:r>
          </a:p>
          <a:p>
            <a:pPr marL="285750" lvl="0" indent="-285750">
              <a:buFont typeface="Wingdings" panose="05000000000000000000" pitchFamily="2" charset="2"/>
              <a:buChar char="ü"/>
            </a:pPr>
            <a:r>
              <a:rPr lang="en-GB" sz="1400" noProof="0" dirty="0">
                <a:solidFill>
                  <a:srgbClr val="776441"/>
                </a:solidFill>
              </a:rPr>
              <a:t>Choosing products that cause less waste,</a:t>
            </a:r>
          </a:p>
          <a:p>
            <a:pPr marL="285750" lvl="0" indent="-285750">
              <a:buFont typeface="Wingdings" panose="05000000000000000000" pitchFamily="2" charset="2"/>
              <a:buChar char="ü"/>
            </a:pPr>
            <a:r>
              <a:rPr lang="en-GB" sz="1400" noProof="0" dirty="0">
                <a:solidFill>
                  <a:srgbClr val="776441"/>
                </a:solidFill>
              </a:rPr>
              <a:t>Not using products that consume energy other than A – B energy groups unless necessary,</a:t>
            </a:r>
          </a:p>
          <a:p>
            <a:pPr marL="285750" lvl="0" indent="-285750">
              <a:buFont typeface="Wingdings" panose="05000000000000000000" pitchFamily="2" charset="2"/>
              <a:buChar char="ü"/>
            </a:pPr>
            <a:r>
              <a:rPr lang="en-GB" sz="1400" noProof="0" dirty="0">
                <a:solidFill>
                  <a:srgbClr val="776441"/>
                </a:solidFill>
              </a:rPr>
              <a:t>Not purchasing products that contain harmful gases,</a:t>
            </a:r>
          </a:p>
          <a:p>
            <a:pPr marL="285750" indent="-285750">
              <a:buFont typeface="Wingdings" panose="05000000000000000000" pitchFamily="2" charset="2"/>
              <a:buChar char="ü"/>
            </a:pPr>
            <a:r>
              <a:rPr lang="en-GB" sz="1400" noProof="0" dirty="0">
                <a:solidFill>
                  <a:srgbClr val="776441"/>
                </a:solidFill>
              </a:rPr>
              <a:t>Competing in national and international markets, our Hotel demonstrates the determination required for the continuous development of not only its employees but also its collaborators in order to achieve better things.</a:t>
            </a:r>
          </a:p>
        </p:txBody>
      </p:sp>
    </p:spTree>
    <p:extLst>
      <p:ext uri="{BB962C8B-B14F-4D97-AF65-F5344CB8AC3E}">
        <p14:creationId xmlns:p14="http://schemas.microsoft.com/office/powerpoint/2010/main" val="180220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65458" y="1973179"/>
            <a:ext cx="2626542" cy="2546781"/>
          </a:xfrm>
          <a:prstGeom prst="rect">
            <a:avLst/>
          </a:prstGeom>
        </p:spPr>
      </p:pic>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395270"/>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Use of environmentally friendly energy sources and devices,</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150917" y="1820673"/>
            <a:ext cx="7512627" cy="4801314"/>
          </a:xfrm>
          <a:prstGeom prst="rect">
            <a:avLst/>
          </a:prstGeom>
        </p:spPr>
        <p:txBody>
          <a:bodyPr wrap="square">
            <a:spAutoFit/>
          </a:bodyPr>
          <a:lstStyle/>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Our provider of electricity, one of our most important energy consumptions, has an I-REC (Renewable Energy Certificate).</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Our Facility clear One in the field sun  panels in use And renewable energy is provided.</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Used machine And in equipment energy to their classes suitable purchase is being made and is pursued as an environmental target. </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Per Person consumed electricity, water and natural gas The amounts are calculated daily, monthly, quarterly and annually and followed as environmental targets. </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Our facility energy savings about environment-energy targets And projects follow up and improve​ to its activities weight is giving .</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Guests are provided with bed linen and towel change warning cards and information about environmental awareness.</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There are 2 electric charging stations in our facility, and they are available for our guests' use.</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As a facility, all conditions are met as a bicycle-friendly hotel to reduce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Chemical use and monitoring,</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150745" y="2552065"/>
            <a:ext cx="5763895" cy="3139321"/>
          </a:xfrm>
          <a:prstGeom prst="rect">
            <a:avLst/>
          </a:prstGeom>
        </p:spPr>
        <p:txBody>
          <a:bodyPr wrap="square">
            <a:spAutoFit/>
          </a:bodyPr>
          <a:lstStyle/>
          <a:p>
            <a:pPr marL="285750" indent="-285750" algn="just">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Monthly field tours are conducted by our Environmental and Hazardous Materials Consultants.</a:t>
            </a:r>
          </a:p>
          <a:p>
            <a:pPr marL="285750" indent="-285750" algn="just">
              <a:buFont typeface="Wingdings" panose="05000000000000000000" pitchFamily="2" charset="2"/>
              <a:buChar char="ü"/>
            </a:pPr>
            <a:endParaRPr lang="tr-TR"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Housekeeping, Laundry and Steward</a:t>
            </a:r>
            <a:r>
              <a:rPr lang="tr-TR" dirty="0" err="1">
                <a:solidFill>
                  <a:srgbClr val="776441"/>
                </a:solidFill>
                <a:latin typeface="Arial" panose="020B0604020202020204" pitchFamily="34" charset="0"/>
                <a:cs typeface="Arial" panose="020B0604020202020204" pitchFamily="34" charset="0"/>
              </a:rPr>
              <a:t>ing</a:t>
            </a:r>
            <a:r>
              <a:rPr lang="en" dirty="0">
                <a:solidFill>
                  <a:srgbClr val="776441"/>
                </a:solidFill>
                <a:latin typeface="Arial" panose="020B0604020202020204" pitchFamily="34" charset="0"/>
                <a:cs typeface="Arial" panose="020B0604020202020204" pitchFamily="34" charset="0"/>
              </a:rPr>
              <a:t> chemical consumption per person and washing per person are monitored monthly.</a:t>
            </a:r>
          </a:p>
          <a:p>
            <a:pPr marL="285750" indent="-285750" algn="just">
              <a:buFont typeface="Wingdings" panose="05000000000000000000" pitchFamily="2" charset="2"/>
              <a:buChar char="ü"/>
            </a:pPr>
            <a:endParaRPr lang="tr-TR"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 noProof="0" dirty="0">
                <a:solidFill>
                  <a:srgbClr val="776441"/>
                </a:solidFill>
                <a:latin typeface="Arial" panose="020B0604020202020204" pitchFamily="34" charset="0"/>
                <a:cs typeface="Arial" panose="020B0604020202020204" pitchFamily="34" charset="0"/>
              </a:rPr>
              <a:t>Green tagged chemical products like environment friendly chemicals preference to be done </a:t>
            </a:r>
            <a:r>
              <a:rPr lang="tr-TR" noProof="0" dirty="0">
                <a:solidFill>
                  <a:srgbClr val="776441"/>
                </a:solidFill>
                <a:latin typeface="Arial" panose="020B0604020202020204" pitchFamily="34" charset="0"/>
                <a:cs typeface="Arial" panose="020B0604020202020204" pitchFamily="34" charset="0"/>
              </a:rPr>
              <a:t>a</a:t>
            </a:r>
            <a:r>
              <a:rPr lang="en" noProof="0" dirty="0">
                <a:solidFill>
                  <a:srgbClr val="776441"/>
                </a:solidFill>
                <a:latin typeface="Arial" panose="020B0604020202020204" pitchFamily="34" charset="0"/>
                <a:cs typeface="Arial" panose="020B0604020202020204" pitchFamily="34" charset="0"/>
              </a:rPr>
              <a:t>nd  next period for   is being targeted .</a:t>
            </a:r>
          </a:p>
        </p:txBody>
      </p:sp>
      <p:pic>
        <p:nvPicPr>
          <p:cNvPr id="4" name="Picture 3"/>
          <p:cNvPicPr>
            <a:picLocks noChangeAspect="1"/>
          </p:cNvPicPr>
          <p:nvPr/>
        </p:nvPicPr>
        <p:blipFill>
          <a:blip r:embed="rId3"/>
          <a:stretch>
            <a:fillRect/>
          </a:stretch>
        </p:blipFill>
        <p:spPr>
          <a:xfrm>
            <a:off x="8069580" y="1772920"/>
            <a:ext cx="3916680" cy="37414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78719"/>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Control and evaluation of waste,</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150918" y="2079853"/>
            <a:ext cx="5506085" cy="4247317"/>
          </a:xfrm>
          <a:prstGeom prst="rect">
            <a:avLst/>
          </a:prstGeom>
          <a:noFill/>
        </p:spPr>
        <p:txBody>
          <a:bodyPr wrap="square" rtlCol="0">
            <a:spAutoFit/>
          </a:bodyPr>
          <a:lstStyle/>
          <a:p>
            <a:pPr marL="285750" indent="-285750" algn="just">
              <a:buFont typeface="Wingdings" panose="05000000000000000000" charset="0"/>
              <a:buChar char="ü"/>
            </a:pPr>
            <a:r>
              <a:rPr lang="en" noProof="0" dirty="0">
                <a:solidFill>
                  <a:srgbClr val="776441"/>
                </a:solidFill>
                <a:latin typeface="Arial" panose="020B0604020202020204" pitchFamily="34" charset="0"/>
                <a:cs typeface="Arial" panose="020B0604020202020204" pitchFamily="34" charset="0"/>
              </a:rPr>
              <a:t>First of all, waste separation is carried out at the source in the guest and staff areas of our facility and delivered to licensed companies.</a:t>
            </a:r>
          </a:p>
          <a:p>
            <a:pPr marL="285750" indent="-285750" algn="just">
              <a:buFont typeface="Wingdings" panose="05000000000000000000" charset="0"/>
              <a:buChar char="ü"/>
            </a:pPr>
            <a:r>
              <a:rPr lang="en" noProof="0" dirty="0">
                <a:solidFill>
                  <a:srgbClr val="776441"/>
                </a:solidFill>
                <a:latin typeface="Arial" panose="020B0604020202020204" pitchFamily="34" charset="0"/>
                <a:cs typeface="Arial" panose="020B0604020202020204" pitchFamily="34" charset="0"/>
              </a:rPr>
              <a:t>The amount of organic and packaging waste collected at the end of the month is reported by the company.</a:t>
            </a:r>
          </a:p>
          <a:p>
            <a:pPr marL="285750" indent="-285750" algn="just">
              <a:buFont typeface="Wingdings" panose="05000000000000000000" charset="0"/>
              <a:buChar char="ü"/>
            </a:pPr>
            <a:r>
              <a:rPr lang="en" noProof="0" dirty="0">
                <a:solidFill>
                  <a:srgbClr val="776441"/>
                </a:solidFill>
                <a:latin typeface="Arial" panose="020B0604020202020204" pitchFamily="34" charset="0"/>
                <a:cs typeface="Arial" panose="020B0604020202020204" pitchFamily="34" charset="0"/>
              </a:rPr>
              <a:t>Waste requests for hazardous waste are made through the electronic system and the disposal status is also monitored through this system.</a:t>
            </a:r>
          </a:p>
          <a:p>
            <a:pPr marL="285750" indent="-285750" algn="just">
              <a:buFont typeface="Wingdings" panose="05000000000000000000" charset="0"/>
              <a:buChar char="ü"/>
            </a:pPr>
            <a:r>
              <a:rPr lang="en" noProof="0" dirty="0">
                <a:solidFill>
                  <a:srgbClr val="776441"/>
                </a:solidFill>
                <a:latin typeface="Arial" panose="020B0604020202020204" pitchFamily="34" charset="0"/>
                <a:cs typeface="Arial" panose="020B0604020202020204" pitchFamily="34" charset="0"/>
              </a:rPr>
              <a:t>The Annual Hazardous Waste Declaration is made by hazardous material consultants and reported to the relevant official institutions.</a:t>
            </a:r>
          </a:p>
          <a:p>
            <a:pPr marL="285750" indent="-285750" algn="just">
              <a:buFont typeface="Wingdings" panose="05000000000000000000" charset="0"/>
              <a:buChar char="ü"/>
            </a:pPr>
            <a:r>
              <a:rPr lang="en" noProof="0" dirty="0">
                <a:solidFill>
                  <a:srgbClr val="776441"/>
                </a:solidFill>
                <a:latin typeface="Arial" panose="020B0604020202020204" pitchFamily="34" charset="0"/>
                <a:cs typeface="Arial" panose="020B0604020202020204" pitchFamily="34" charset="0"/>
              </a:rPr>
              <a:t>It is determined as an environmental and energy target and monthly waste amounts are monitored and evaluated in Management Review meetings</a:t>
            </a:r>
            <a:r>
              <a:rPr lang="en" altLang="en-US" dirty="0">
                <a:solidFill>
                  <a:srgbClr val="776441"/>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7656830" y="1957705"/>
            <a:ext cx="4053840" cy="381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Promotion and protection of our historical and cultural wealth</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319020" y="2512695"/>
            <a:ext cx="5477106" cy="3416320"/>
          </a:xfrm>
          <a:prstGeom prst="rect">
            <a:avLst/>
          </a:prstGeom>
          <a:noFill/>
        </p:spPr>
        <p:txBody>
          <a:bodyPr wrap="square" rtlCol="0">
            <a:spAutoFit/>
          </a:bodyPr>
          <a:lstStyle/>
          <a:p>
            <a:pPr marL="285750" indent="-285750" algn="just">
              <a:buClrTx/>
              <a:buSzTx/>
              <a:buFont typeface="Wingdings" panose="05000000000000000000" charset="0"/>
              <a:buChar char="ü"/>
            </a:pPr>
            <a:r>
              <a:rPr lang="en" altLang="en-US" dirty="0">
                <a:solidFill>
                  <a:srgbClr val="776441"/>
                </a:solidFill>
                <a:latin typeface="Arial" panose="020B0604020202020204" pitchFamily="34" charset="0"/>
                <a:cs typeface="Arial" panose="020B0604020202020204" pitchFamily="34" charset="0"/>
              </a:rPr>
              <a:t>Info TVs </a:t>
            </a:r>
            <a:r>
              <a:rPr lang="en" altLang="en-US" dirty="0">
                <a:solidFill>
                  <a:srgbClr val="776441"/>
                </a:solidFill>
                <a:latin typeface="Arial" panose="020B0604020202020204" pitchFamily="34" charset="0"/>
                <a:cs typeface="Arial" panose="020B0604020202020204" pitchFamily="34" charset="0"/>
                <a:sym typeface="+mn-ea"/>
              </a:rPr>
              <a:t>provide information to our guests and staff about the promotion and protection of our historical and cultural riches.</a:t>
            </a: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endParaRPr lang="tr-TR" altLang="en-US" dirty="0">
              <a:solidFill>
                <a:srgbClr val="776441"/>
              </a:solidFill>
              <a:latin typeface="Arial" panose="020B0604020202020204" pitchFamily="34" charset="0"/>
              <a:cs typeface="Arial" panose="020B0604020202020204" pitchFamily="34" charset="0"/>
              <a:sym typeface="+mn-ea"/>
            </a:endParaRPr>
          </a:p>
          <a:p>
            <a:pPr marL="285750" indent="-285750" algn="just">
              <a:buClrTx/>
              <a:buSzTx/>
              <a:buFont typeface="Wingdings" panose="05000000000000000000" charset="0"/>
              <a:buChar char="ü"/>
            </a:pPr>
            <a:r>
              <a:rPr lang="en" altLang="en-US" dirty="0">
                <a:solidFill>
                  <a:srgbClr val="776441"/>
                </a:solidFill>
                <a:latin typeface="Arial" panose="020B0604020202020204" pitchFamily="34" charset="0"/>
                <a:cs typeface="Arial" panose="020B0604020202020204" pitchFamily="34" charset="0"/>
                <a:sym typeface="+mn-ea"/>
              </a:rPr>
              <a:t>Antalya Provincial Directorate of Culture and Tourism shares cultural information about Antalya and provides information on how to reach it.</a:t>
            </a:r>
          </a:p>
          <a:p>
            <a:pPr marL="285750" indent="-285750" algn="just">
              <a:buClrTx/>
              <a:buSzTx/>
              <a:buFont typeface="Wingdings" panose="05000000000000000000" charset="0"/>
              <a:buChar char="ü"/>
            </a:pPr>
            <a:endParaRPr lang="tr-TR" altLang="en-US" dirty="0">
              <a:solidFill>
                <a:srgbClr val="776441"/>
              </a:solidFill>
              <a:latin typeface="Arial" panose="020B0604020202020204" pitchFamily="34" charset="0"/>
              <a:cs typeface="Arial" panose="020B0604020202020204" pitchFamily="34" charset="0"/>
              <a:sym typeface="+mn-ea"/>
            </a:endParaRPr>
          </a:p>
          <a:p>
            <a:pPr marL="285750" indent="-285750" algn="just">
              <a:buClrTx/>
              <a:buSzTx/>
              <a:buFont typeface="Wingdings" panose="05000000000000000000" charset="0"/>
              <a:buChar char="ü"/>
            </a:pPr>
            <a:r>
              <a:rPr lang="en" altLang="en-US" dirty="0">
                <a:solidFill>
                  <a:srgbClr val="776441"/>
                </a:solidFill>
                <a:latin typeface="Arial" panose="020B0604020202020204" pitchFamily="34" charset="0"/>
                <a:cs typeface="Arial" panose="020B0604020202020204" pitchFamily="34" charset="0"/>
                <a:sym typeface="+mn-ea"/>
              </a:rPr>
              <a:t>There is also information explaining the rules to be followed when visiting museums, historical sites, and cultural areas.</a:t>
            </a:r>
          </a:p>
          <a:p>
            <a:pPr algn="just">
              <a:buClrTx/>
              <a:buSzTx/>
            </a:pPr>
            <a:endParaRPr lang="tr-TR" altLang="en-US" dirty="0">
              <a:solidFill>
                <a:srgbClr val="77644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915910" y="2218690"/>
            <a:ext cx="3498215" cy="2180590"/>
          </a:xfrm>
          <a:prstGeom prst="rect">
            <a:avLst/>
          </a:prstGeom>
        </p:spPr>
      </p:pic>
      <p:pic>
        <p:nvPicPr>
          <p:cNvPr id="8" name="Picture 7"/>
          <p:cNvPicPr>
            <a:picLocks noChangeAspect="1"/>
          </p:cNvPicPr>
          <p:nvPr/>
        </p:nvPicPr>
        <p:blipFill>
          <a:blip r:embed="rId4"/>
          <a:stretch>
            <a:fillRect/>
          </a:stretch>
        </p:blipFill>
        <p:spPr>
          <a:xfrm>
            <a:off x="7915910" y="4531360"/>
            <a:ext cx="3483610" cy="22974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25115"/>
            <a:ext cx="9382991" cy="1069011"/>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Providing information about our sustainability activities and evaluating the feedback received</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246243" y="2214026"/>
            <a:ext cx="6044952" cy="4524315"/>
          </a:xfrm>
          <a:prstGeom prst="rect">
            <a:avLst/>
          </a:prstGeom>
          <a:noFill/>
        </p:spPr>
        <p:txBody>
          <a:bodyPr wrap="square" rtlCol="0" anchor="t">
            <a:spAutoFit/>
          </a:bodyPr>
          <a:lstStyle/>
          <a:p>
            <a:pPr marL="285750" indent="-285750" algn="just">
              <a:buFont typeface="Wingdings" panose="05000000000000000000" charset="0"/>
              <a:buChar char="ü"/>
            </a:pPr>
            <a:r>
              <a:rPr lang="en-US" noProof="0" dirty="0">
                <a:solidFill>
                  <a:srgbClr val="776441"/>
                </a:solidFill>
                <a:latin typeface="Arial" panose="020B0604020202020204" pitchFamily="34" charset="0"/>
                <a:cs typeface="Arial" panose="020B0604020202020204" pitchFamily="34" charset="0"/>
              </a:rPr>
              <a:t>Sustainability Report 2023 -2024 year for   published and website​ over  relating to the parties' access to is presented clearly .</a:t>
            </a:r>
          </a:p>
          <a:p>
            <a:pPr marL="285750" indent="-285750">
              <a:buFont typeface="Wingdings" panose="05000000000000000000" charset="0"/>
              <a:buChar char="ü"/>
            </a:pPr>
            <a:endParaRPr lang="en-US" noProof="0"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charset="0"/>
              <a:buChar char="ü"/>
            </a:pPr>
            <a:r>
              <a:rPr lang="en-US" noProof="0" dirty="0">
                <a:solidFill>
                  <a:srgbClr val="776441"/>
                </a:solidFill>
                <a:latin typeface="Arial" panose="020B0604020202020204" pitchFamily="34" charset="0"/>
                <a:cs typeface="Arial" panose="020B0604020202020204" pitchFamily="34" charset="0"/>
              </a:rPr>
              <a:t>Requests/demands/suggestions from guests regarding environmental and sustainability issues daily aspect are evaluated and feedback is provided to the guests regarding the actions taken.</a:t>
            </a:r>
          </a:p>
          <a:p>
            <a:endParaRPr lang="en-US" noProof="0"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charset="0"/>
              <a:buChar char="ü"/>
            </a:pPr>
            <a:r>
              <a:rPr lang="en-US" noProof="0" dirty="0">
                <a:solidFill>
                  <a:srgbClr val="776441"/>
                </a:solidFill>
                <a:latin typeface="Arial" panose="020B0604020202020204" pitchFamily="34" charset="0"/>
                <a:cs typeface="Arial" panose="020B0604020202020204" pitchFamily="34" charset="0"/>
              </a:rPr>
              <a:t>The issue of sustainability is added to the environmental surveys included in our guest satisfaction survey and is evaluated on a daily, weekly, monthly, quarterly and annual basis.</a:t>
            </a:r>
          </a:p>
          <a:p>
            <a:pPr marL="285750" indent="-285750">
              <a:buFont typeface="Wingdings" panose="05000000000000000000" charset="0"/>
              <a:buChar char="ü"/>
            </a:pPr>
            <a:endParaRPr lang="en-US" noProof="0"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charset="0"/>
              <a:buChar char="ü"/>
            </a:pPr>
            <a:r>
              <a:rPr lang="en-US" noProof="0" dirty="0">
                <a:solidFill>
                  <a:srgbClr val="776441"/>
                </a:solidFill>
                <a:latin typeface="Arial" panose="020B0604020202020204" pitchFamily="34" charset="0"/>
                <a:cs typeface="Arial" panose="020B0604020202020204" pitchFamily="34" charset="0"/>
              </a:rPr>
              <a:t>In addition, feedback from guests is evaluated in management review meetings every three months.</a:t>
            </a:r>
          </a:p>
        </p:txBody>
      </p:sp>
      <p:pic>
        <p:nvPicPr>
          <p:cNvPr id="4" name="Picture 3"/>
          <p:cNvPicPr>
            <a:picLocks noChangeAspect="1"/>
          </p:cNvPicPr>
          <p:nvPr/>
        </p:nvPicPr>
        <p:blipFill>
          <a:blip r:embed="rId3"/>
          <a:stretch>
            <a:fillRect/>
          </a:stretch>
        </p:blipFill>
        <p:spPr>
          <a:xfrm>
            <a:off x="8291195" y="2642235"/>
            <a:ext cx="3803650" cy="3390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AWARDS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pic>
        <p:nvPicPr>
          <p:cNvPr id="2050" name="Picture 2" descr="Introducing Travel Sustainable | Booking.com for Part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973" y="2075201"/>
            <a:ext cx="23812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stretch>
            <a:fillRect/>
          </a:stretch>
        </p:blipFill>
        <p:spPr>
          <a:xfrm>
            <a:off x="7223414" y="1731530"/>
            <a:ext cx="3188277" cy="1829464"/>
          </a:xfrm>
          <a:prstGeom prst="rect">
            <a:avLst/>
          </a:prstGeom>
        </p:spPr>
      </p:pic>
      <p:pic>
        <p:nvPicPr>
          <p:cNvPr id="8" name="Picture 10" descr="http://www.mavibayrak.org.tr/userfiles/image/Yeni%20BF%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8740" y="4761164"/>
            <a:ext cx="1773479" cy="1789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2020 Yeşil Anahtar Bayrağı - Green Key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3845" y="3897254"/>
            <a:ext cx="2746509" cy="192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pic>
        <p:nvPicPr>
          <p:cNvPr id="1026" name="Picture 2" descr="Travellife Gold - Flora 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750" y="4243013"/>
            <a:ext cx="1945024" cy="1094076"/>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4"/>
          <a:stretch>
            <a:fillRect/>
          </a:stretch>
        </p:blipFill>
        <p:spPr>
          <a:xfrm>
            <a:off x="5310795" y="1673670"/>
            <a:ext cx="2493577" cy="2200215"/>
          </a:xfrm>
          <a:prstGeom prst="rect">
            <a:avLst/>
          </a:prstGeom>
        </p:spPr>
      </p:pic>
      <p:pic>
        <p:nvPicPr>
          <p:cNvPr id="12" name="Resim 11"/>
          <p:cNvPicPr>
            <a:picLocks noChangeAspect="1"/>
          </p:cNvPicPr>
          <p:nvPr/>
        </p:nvPicPr>
        <p:blipFill>
          <a:blip r:embed="rId5"/>
          <a:stretch>
            <a:fillRect/>
          </a:stretch>
        </p:blipFill>
        <p:spPr>
          <a:xfrm>
            <a:off x="9052081" y="2029750"/>
            <a:ext cx="1991374" cy="1991374"/>
          </a:xfrm>
          <a:prstGeom prst="rect">
            <a:avLst/>
          </a:prstGeom>
        </p:spPr>
      </p:pic>
      <p:sp>
        <p:nvSpPr>
          <p:cNvPr id="10" name="Metin kutusu 9"/>
          <p:cNvSpPr txBox="1"/>
          <p:nvPr/>
        </p:nvSpPr>
        <p:spPr>
          <a:xfrm>
            <a:off x="2543175" y="26497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AWARDS</a:t>
            </a:r>
          </a:p>
        </p:txBody>
      </p:sp>
      <p:pic>
        <p:nvPicPr>
          <p:cNvPr id="3" name="Resim 2" descr="daire, logo, meneviş mavisi, grafik içeren bir resim&#10;&#10;Açıklama otomatik olarak oluşturuldu">
            <a:extLst>
              <a:ext uri="{FF2B5EF4-FFF2-40B4-BE49-F238E27FC236}">
                <a16:creationId xmlns:a16="http://schemas.microsoft.com/office/drawing/2014/main" id="{105B4F95-60D1-ADFA-004E-EE2A6EA51245}"/>
              </a:ext>
            </a:extLst>
          </p:cNvPr>
          <p:cNvPicPr>
            <a:picLocks noChangeAspect="1"/>
          </p:cNvPicPr>
          <p:nvPr/>
        </p:nvPicPr>
        <p:blipFill>
          <a:blip r:embed="rId6"/>
          <a:stretch>
            <a:fillRect/>
          </a:stretch>
        </p:blipFill>
        <p:spPr>
          <a:xfrm>
            <a:off x="5310795" y="3539278"/>
            <a:ext cx="5428889" cy="3053750"/>
          </a:xfrm>
          <a:prstGeom prst="rect">
            <a:avLst/>
          </a:prstGeom>
        </p:spPr>
      </p:pic>
      <p:pic>
        <p:nvPicPr>
          <p:cNvPr id="8" name="Resim 7">
            <a:extLst>
              <a:ext uri="{FF2B5EF4-FFF2-40B4-BE49-F238E27FC236}">
                <a16:creationId xmlns:a16="http://schemas.microsoft.com/office/drawing/2014/main" id="{7FFCE1D9-2BC3-7CC2-B1F2-9A8FA725108C}"/>
              </a:ext>
            </a:extLst>
          </p:cNvPr>
          <p:cNvPicPr>
            <a:picLocks noChangeAspect="1"/>
          </p:cNvPicPr>
          <p:nvPr/>
        </p:nvPicPr>
        <p:blipFill>
          <a:blip r:embed="rId7"/>
          <a:stretch>
            <a:fillRect/>
          </a:stretch>
        </p:blipFill>
        <p:spPr>
          <a:xfrm>
            <a:off x="2758810" y="1540117"/>
            <a:ext cx="2248214" cy="24673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pic>
        <p:nvPicPr>
          <p:cNvPr id="7" name="Resim 6"/>
          <p:cNvPicPr/>
          <p:nvPr/>
        </p:nvPicPr>
        <p:blipFill>
          <a:blip r:embed="rId3"/>
          <a:stretch>
            <a:fillRect/>
          </a:stretch>
        </p:blipFill>
        <p:spPr>
          <a:xfrm>
            <a:off x="8654392" y="1443374"/>
            <a:ext cx="2353887" cy="1556731"/>
          </a:xfrm>
          <a:prstGeom prst="rect">
            <a:avLst/>
          </a:prstGeom>
        </p:spPr>
      </p:pic>
      <p:pic>
        <p:nvPicPr>
          <p:cNvPr id="8" name="Resim 7"/>
          <p:cNvPicPr/>
          <p:nvPr/>
        </p:nvPicPr>
        <p:blipFill>
          <a:blip r:embed="rId4"/>
          <a:stretch>
            <a:fillRect/>
          </a:stretch>
        </p:blipFill>
        <p:spPr>
          <a:xfrm>
            <a:off x="8654392" y="3030482"/>
            <a:ext cx="2509752" cy="1537393"/>
          </a:xfrm>
          <a:prstGeom prst="rect">
            <a:avLst/>
          </a:prstGeom>
        </p:spPr>
      </p:pic>
      <p:pic>
        <p:nvPicPr>
          <p:cNvPr id="9" name="Resim 8"/>
          <p:cNvPicPr/>
          <p:nvPr/>
        </p:nvPicPr>
        <p:blipFill>
          <a:blip r:embed="rId5"/>
          <a:stretch>
            <a:fillRect/>
          </a:stretch>
        </p:blipFill>
        <p:spPr>
          <a:xfrm>
            <a:off x="7894513" y="4689187"/>
            <a:ext cx="3361805" cy="1717818"/>
          </a:xfrm>
          <a:prstGeom prst="rect">
            <a:avLst/>
          </a:prstGeom>
        </p:spPr>
      </p:pic>
      <p:pic>
        <p:nvPicPr>
          <p:cNvPr id="10" name="Resim 9"/>
          <p:cNvPicPr/>
          <p:nvPr/>
        </p:nvPicPr>
        <p:blipFill>
          <a:blip r:embed="rId6"/>
          <a:stretch>
            <a:fillRect/>
          </a:stretch>
        </p:blipFill>
        <p:spPr>
          <a:xfrm>
            <a:off x="2676772" y="3460876"/>
            <a:ext cx="2544313" cy="1356157"/>
          </a:xfrm>
          <a:prstGeom prst="rect">
            <a:avLst/>
          </a:prstGeom>
        </p:spPr>
      </p:pic>
      <p:pic>
        <p:nvPicPr>
          <p:cNvPr id="11" name="Resim 10"/>
          <p:cNvPicPr/>
          <p:nvPr/>
        </p:nvPicPr>
        <p:blipFill>
          <a:blip r:embed="rId7"/>
          <a:stretch>
            <a:fillRect/>
          </a:stretch>
        </p:blipFill>
        <p:spPr>
          <a:xfrm>
            <a:off x="5287500" y="2748499"/>
            <a:ext cx="3308466" cy="1490317"/>
          </a:xfrm>
          <a:prstGeom prst="rect">
            <a:avLst/>
          </a:prstGeom>
        </p:spPr>
      </p:pic>
      <p:pic>
        <p:nvPicPr>
          <p:cNvPr id="12" name="Resim 11"/>
          <p:cNvPicPr/>
          <p:nvPr/>
        </p:nvPicPr>
        <p:blipFill>
          <a:blip r:embed="rId8"/>
          <a:stretch>
            <a:fillRect/>
          </a:stretch>
        </p:blipFill>
        <p:spPr>
          <a:xfrm>
            <a:off x="3290584" y="1443374"/>
            <a:ext cx="2696787" cy="1183813"/>
          </a:xfrm>
          <a:prstGeom prst="rect">
            <a:avLst/>
          </a:prstGeom>
        </p:spPr>
      </p:pic>
      <p:pic>
        <p:nvPicPr>
          <p:cNvPr id="13" name="Resim 12"/>
          <p:cNvPicPr/>
          <p:nvPr/>
        </p:nvPicPr>
        <p:blipFill>
          <a:blip r:embed="rId9"/>
          <a:stretch>
            <a:fillRect/>
          </a:stretch>
        </p:blipFill>
        <p:spPr>
          <a:xfrm>
            <a:off x="3290584" y="4830149"/>
            <a:ext cx="3979718" cy="1706674"/>
          </a:xfrm>
          <a:prstGeom prst="rect">
            <a:avLst/>
          </a:prstGeom>
        </p:spPr>
      </p:pic>
      <p:sp>
        <p:nvSpPr>
          <p:cNvPr id="14" name="Metin kutusu 13"/>
          <p:cNvSpPr txBox="1"/>
          <p:nvPr/>
        </p:nvSpPr>
        <p:spPr>
          <a:xfrm>
            <a:off x="2246243" y="261560"/>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a:t>
            </a:r>
          </a:p>
          <a:p>
            <a:pPr algn="ctr"/>
            <a:r>
              <a:rPr lang="en" sz="3200" b="1" dirty="0">
                <a:solidFill>
                  <a:srgbClr val="776441"/>
                </a:solidFill>
                <a:latin typeface="Arial" panose="020B0604020202020204" pitchFamily="34" charset="0"/>
                <a:cs typeface="Arial" panose="020B0604020202020204" pitchFamily="34" charset="0"/>
              </a:rPr>
              <a:t>ISO - QUALITY CERTIFICATES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8" name="Metin kutusu 7"/>
          <p:cNvSpPr txBox="1"/>
          <p:nvPr/>
        </p:nvSpPr>
        <p:spPr>
          <a:xfrm>
            <a:off x="2150918" y="1772893"/>
            <a:ext cx="9382991" cy="4443268"/>
          </a:xfrm>
          <a:prstGeom prst="rect">
            <a:avLst/>
          </a:prstGeom>
          <a:noFill/>
        </p:spPr>
        <p:txBody>
          <a:bodyPr wrap="square" rtlCol="0">
            <a:spAutoFit/>
          </a:bodyPr>
          <a:lstStyle/>
          <a:p>
            <a:pPr algn="just">
              <a:lnSpc>
                <a:spcPct val="107000"/>
              </a:lnSpc>
              <a:spcAft>
                <a:spcPts val="800"/>
              </a:spcAft>
              <a:defRPr/>
            </a:pPr>
            <a:r>
              <a:rPr lang="en" sz="2000" dirty="0">
                <a:solidFill>
                  <a:srgbClr val="776441"/>
                </a:solidFill>
                <a:latin typeface="Arial" panose="020B0604020202020204" pitchFamily="34" charset="0"/>
                <a:cs typeface="Arial" panose="020B0604020202020204" pitchFamily="34" charset="0"/>
              </a:rPr>
              <a:t>The concept of sustainability is becoming more and more important in our lives every day. For this reason, since the first day of our hotel's establishment, steps have been taken especially for the environment and sustainability, and positive developments have been added to it every year, making it one of our basic concepts.</a:t>
            </a:r>
          </a:p>
          <a:p>
            <a:pPr algn="just">
              <a:lnSpc>
                <a:spcPct val="107000"/>
              </a:lnSpc>
              <a:spcAft>
                <a:spcPts val="800"/>
              </a:spcAft>
              <a:defRPr/>
            </a:pPr>
            <a:endParaRPr lang="tr-TR" sz="2000" dirty="0">
              <a:solidFill>
                <a:srgbClr val="776441"/>
              </a:solidFill>
              <a:latin typeface="Arial" panose="020B0604020202020204" pitchFamily="34" charset="0"/>
              <a:cs typeface="Arial" panose="020B0604020202020204" pitchFamily="34" charset="0"/>
            </a:endParaRPr>
          </a:p>
          <a:p>
            <a:pPr algn="just">
              <a:lnSpc>
                <a:spcPct val="107000"/>
              </a:lnSpc>
              <a:spcAft>
                <a:spcPts val="800"/>
              </a:spcAft>
              <a:defRPr/>
            </a:pPr>
            <a:r>
              <a:rPr lang="en" sz="2000" dirty="0">
                <a:solidFill>
                  <a:srgbClr val="776441"/>
                </a:solidFill>
                <a:latin typeface="Arial" panose="020B0604020202020204" pitchFamily="34" charset="0"/>
                <a:cs typeface="Arial" panose="020B0604020202020204" pitchFamily="34" charset="0"/>
              </a:rPr>
              <a:t>Sustainability in the tourism sector is closely monitored and carried out in integration with our organization.</a:t>
            </a:r>
          </a:p>
          <a:p>
            <a:pPr algn="just">
              <a:lnSpc>
                <a:spcPct val="107000"/>
              </a:lnSpc>
              <a:spcAft>
                <a:spcPts val="800"/>
              </a:spcAft>
              <a:defRPr/>
            </a:pPr>
            <a:endParaRPr lang="tr-TR" sz="2000" dirty="0">
              <a:solidFill>
                <a:srgbClr val="776441"/>
              </a:solidFill>
              <a:latin typeface="Arial" panose="020B0604020202020204" pitchFamily="34" charset="0"/>
              <a:cs typeface="Arial" panose="020B0604020202020204" pitchFamily="34" charset="0"/>
            </a:endParaRPr>
          </a:p>
          <a:p>
            <a:pPr algn="just">
              <a:lnSpc>
                <a:spcPct val="107000"/>
              </a:lnSpc>
              <a:spcAft>
                <a:spcPts val="800"/>
              </a:spcAft>
              <a:defRPr/>
            </a:pPr>
            <a:r>
              <a:rPr lang="en" sz="2000" dirty="0">
                <a:solidFill>
                  <a:srgbClr val="776441"/>
                </a:solidFill>
                <a:latin typeface="Arial" panose="020B0604020202020204" pitchFamily="34" charset="0"/>
                <a:cs typeface="Arial" panose="020B0604020202020204" pitchFamily="34" charset="0"/>
              </a:rPr>
              <a:t>As Concorde De Luxe Resort, the basic elements of sustainable tourism have been evaluated separately as a single subject. Within the scope of the basic elements, the actions taken in our hotel have been detailed.</a:t>
            </a:r>
          </a:p>
          <a:p>
            <a:r>
              <a:rPr lang="en" sz="1400" spc="600" dirty="0">
                <a:solidFill>
                  <a:srgbClr val="776441"/>
                </a:solidFill>
                <a:latin typeface="Arial" panose="020B0604020202020204" pitchFamily="34" charset="0"/>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1984969" y="318052"/>
            <a:ext cx="10120440"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a:t>
            </a:r>
          </a:p>
          <a:p>
            <a:pPr algn="ctr"/>
            <a:r>
              <a:rPr lang="en" sz="3200" b="1" dirty="0">
                <a:solidFill>
                  <a:srgbClr val="776441"/>
                </a:solidFill>
                <a:latin typeface="Arial" panose="020B0604020202020204" pitchFamily="34" charset="0"/>
                <a:cs typeface="Arial" panose="020B0604020202020204" pitchFamily="34" charset="0"/>
              </a:rPr>
              <a:t>BASIC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4524315"/>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Protection of natural resources</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Protection of natural environments and living things</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Planning social responsibility projects</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Supporting the economy and local people</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Use of environmentally friendly energy sources and devices,</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Chemical use and monitoring,</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Control and evaluation of waste,</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Promotion and protection of our historical and cultural wealth</a:t>
            </a:r>
          </a:p>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Providing information about our sustainability activities and evaluating the feedback received</a:t>
            </a:r>
          </a:p>
          <a:p>
            <a:r>
              <a:rPr lang="en" sz="1400" spc="600" dirty="0">
                <a:solidFill>
                  <a:srgbClr val="776441"/>
                </a:solidFill>
                <a:latin typeface="Arial" panose="020B0604020202020204" pitchFamily="34" charset="0"/>
                <a:cs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83494"/>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Protection of natural resources</a:t>
            </a:r>
          </a:p>
          <a:p>
            <a:r>
              <a:rPr lang="en" sz="1400" spc="600" dirty="0">
                <a:solidFill>
                  <a:srgbClr val="776441"/>
                </a:solidFill>
                <a:latin typeface="Arial" panose="020B0604020202020204" pitchFamily="34" charset="0"/>
                <a:cs typeface="Arial" panose="020B0604020202020204" pitchFamily="34" charset="0"/>
              </a:rPr>
              <a:t> </a:t>
            </a:r>
          </a:p>
        </p:txBody>
      </p:sp>
      <p:sp>
        <p:nvSpPr>
          <p:cNvPr id="4" name="Dikdörtgen 3"/>
          <p:cNvSpPr/>
          <p:nvPr/>
        </p:nvSpPr>
        <p:spPr>
          <a:xfrm>
            <a:off x="2150918" y="1877414"/>
            <a:ext cx="6337654" cy="4662815"/>
          </a:xfrm>
          <a:prstGeom prst="rect">
            <a:avLst/>
          </a:prstGeom>
        </p:spPr>
        <p:txBody>
          <a:bodyPr wrap="square">
            <a:spAutoFit/>
          </a:bodyPr>
          <a:lstStyle/>
          <a:p>
            <a:pPr algn="just">
              <a:lnSpc>
                <a:spcPct val="150000"/>
              </a:lnSpc>
            </a:pPr>
            <a:r>
              <a:rPr lang="en-US" noProof="0">
                <a:solidFill>
                  <a:srgbClr val="776441"/>
                </a:solidFill>
                <a:latin typeface="Arial" panose="020B0604020202020204" pitchFamily="34" charset="0"/>
                <a:cs typeface="Arial" panose="020B0604020202020204" pitchFamily="34" charset="0"/>
              </a:rPr>
              <a:t>Natural resources are natural riches that ‘have no human influence in their formation’ and are formed ‘depending on certain conditions in the natural environment’.</a:t>
            </a:r>
            <a:endParaRPr lang="en-US" noProof="0" dirty="0">
              <a:solidFill>
                <a:srgbClr val="776441"/>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noProof="0" dirty="0">
                <a:solidFill>
                  <a:srgbClr val="776441"/>
                </a:solidFill>
                <a:latin typeface="Arial" panose="020B0604020202020204" pitchFamily="34" charset="0"/>
                <a:cs typeface="Arial" panose="020B0604020202020204" pitchFamily="34" charset="0"/>
              </a:rPr>
              <a:t>In particular, the consumption of natural resources such as electricity, water and natural gas used in our facility is monitored daily, monthly and annually.</a:t>
            </a:r>
          </a:p>
          <a:p>
            <a:pPr marL="285750" indent="-285750" algn="just">
              <a:lnSpc>
                <a:spcPct val="150000"/>
              </a:lnSpc>
              <a:buFont typeface="Wingdings" panose="05000000000000000000" pitchFamily="2" charset="2"/>
              <a:buChar char="ü"/>
            </a:pPr>
            <a:r>
              <a:rPr lang="en-US" noProof="0" dirty="0">
                <a:solidFill>
                  <a:srgbClr val="776441"/>
                </a:solidFill>
                <a:latin typeface="Arial" panose="020B0604020202020204" pitchFamily="34" charset="0"/>
                <a:cs typeface="Arial" panose="020B0604020202020204" pitchFamily="34" charset="0"/>
              </a:rPr>
              <a:t>Actions are taken to reduce the consumption of natural resources and annual reduction targets are set and followed up.</a:t>
            </a:r>
          </a:p>
          <a:p>
            <a:pPr marL="285750" indent="-285750" algn="just">
              <a:lnSpc>
                <a:spcPct val="150000"/>
              </a:lnSpc>
              <a:buFont typeface="Wingdings" panose="05000000000000000000" pitchFamily="2" charset="2"/>
              <a:buChar char="ü"/>
            </a:pPr>
            <a:r>
              <a:rPr lang="en-US" noProof="0" dirty="0">
                <a:solidFill>
                  <a:srgbClr val="776441"/>
                </a:solidFill>
                <a:latin typeface="Arial" panose="020B0604020202020204" pitchFamily="34" charset="0"/>
                <a:cs typeface="Arial" panose="020B0604020202020204" pitchFamily="34" charset="0"/>
              </a:rPr>
              <a:t> Regional consumption is also carefully monitored with the help of filter meters.</a:t>
            </a:r>
          </a:p>
        </p:txBody>
      </p:sp>
      <p:pic>
        <p:nvPicPr>
          <p:cNvPr id="2" name="Resim 1"/>
          <p:cNvPicPr>
            <a:picLocks noChangeAspect="1"/>
          </p:cNvPicPr>
          <p:nvPr/>
        </p:nvPicPr>
        <p:blipFill>
          <a:blip r:embed="rId3"/>
          <a:stretch>
            <a:fillRect/>
          </a:stretch>
        </p:blipFill>
        <p:spPr>
          <a:xfrm>
            <a:off x="8488572" y="2101200"/>
            <a:ext cx="3409950" cy="3352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83494"/>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Protection of natural resources</a:t>
            </a:r>
          </a:p>
          <a:p>
            <a:r>
              <a:rPr lang="en" sz="1400" spc="600" dirty="0">
                <a:solidFill>
                  <a:srgbClr val="776441"/>
                </a:solidFill>
                <a:latin typeface="Arial" panose="020B0604020202020204" pitchFamily="34" charset="0"/>
                <a:cs typeface="Arial" panose="020B0604020202020204" pitchFamily="34" charset="0"/>
              </a:rPr>
              <a:t> </a:t>
            </a:r>
          </a:p>
        </p:txBody>
      </p:sp>
      <p:sp>
        <p:nvSpPr>
          <p:cNvPr id="4" name="Dikdörtgen 3"/>
          <p:cNvSpPr/>
          <p:nvPr/>
        </p:nvSpPr>
        <p:spPr>
          <a:xfrm>
            <a:off x="2150918" y="2012976"/>
            <a:ext cx="6337654" cy="3416320"/>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Energy consultancy is especially focused on the correct use of natural resources.</a:t>
            </a:r>
          </a:p>
          <a:p>
            <a:pPr marL="285750" indent="-285750" algn="just">
              <a:lnSpc>
                <a:spcPct val="150000"/>
              </a:lnSpc>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Our personnel are made aware of the correct use of energy in line with the training plan created.</a:t>
            </a:r>
          </a:p>
          <a:p>
            <a:pPr marL="285750" indent="-285750" algn="just">
              <a:lnSpc>
                <a:spcPct val="150000"/>
              </a:lnSpc>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In addition, our guests, visitors and suppliers are informed about the protection of natural resources on our website, info channels and visual brochures.</a:t>
            </a:r>
            <a:endParaRPr lang="en-US" dirty="0">
              <a:solidFill>
                <a:srgbClr val="77644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3"/>
          <a:stretch>
            <a:fillRect/>
          </a:stretch>
        </p:blipFill>
        <p:spPr>
          <a:xfrm>
            <a:off x="8488572" y="2101200"/>
            <a:ext cx="3409950" cy="3352800"/>
          </a:xfrm>
          <a:prstGeom prst="rect">
            <a:avLst/>
          </a:prstGeom>
        </p:spPr>
      </p:pic>
    </p:spTree>
    <p:extLst>
      <p:ext uri="{BB962C8B-B14F-4D97-AF65-F5344CB8AC3E}">
        <p14:creationId xmlns:p14="http://schemas.microsoft.com/office/powerpoint/2010/main" val="315492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Protection of natural environments and living things</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332007" y="2413338"/>
            <a:ext cx="6967857" cy="3693319"/>
          </a:xfrm>
          <a:prstGeom prst="rect">
            <a:avLst/>
          </a:prstGeom>
        </p:spPr>
        <p:txBody>
          <a:bodyPr wrap="square">
            <a:spAutoFit/>
          </a:bodyPr>
          <a:lstStyle/>
          <a:p>
            <a:pPr marL="285750" indent="-285750" algn="just">
              <a:buFont typeface="Wingdings" panose="05000000000000000000" pitchFamily="2" charset="2"/>
              <a:buChar char="ü"/>
            </a:pPr>
            <a:r>
              <a:rPr lang="en-US" noProof="0" dirty="0">
                <a:solidFill>
                  <a:srgbClr val="776441"/>
                </a:solidFill>
                <a:latin typeface="Arial" panose="020B0604020202020204" pitchFamily="34" charset="0"/>
                <a:cs typeface="Arial" panose="020B0604020202020204" pitchFamily="34" charset="0"/>
              </a:rPr>
              <a:t>Concorde Deluxe Resort within the body of protection under found endemic plants and shelters animals that are in danger of extinction . </a:t>
            </a:r>
          </a:p>
          <a:p>
            <a:pPr marL="285750" indent="-285750" algn="just">
              <a:buFont typeface="Wingdings" panose="05000000000000000000" pitchFamily="2" charset="2"/>
              <a:buChar char="ü"/>
            </a:pPr>
            <a:r>
              <a:rPr lang="tr-TR" noProof="0" dirty="0">
                <a:solidFill>
                  <a:srgbClr val="776441"/>
                </a:solidFill>
                <a:latin typeface="Arial" panose="020B0604020202020204" pitchFamily="34" charset="0"/>
                <a:cs typeface="Arial" panose="020B0604020202020204" pitchFamily="34" charset="0"/>
              </a:rPr>
              <a:t>Caretta </a:t>
            </a:r>
            <a:r>
              <a:rPr lang="en-US" noProof="0" dirty="0">
                <a:solidFill>
                  <a:srgbClr val="776441"/>
                </a:solidFill>
                <a:latin typeface="Arial" panose="020B0604020202020204" pitchFamily="34" charset="0"/>
                <a:cs typeface="Arial" panose="020B0604020202020204" pitchFamily="34" charset="0"/>
              </a:rPr>
              <a:t>Caretta's coming to our beach for spawning season for   protection There are cages and information signs.</a:t>
            </a:r>
          </a:p>
          <a:p>
            <a:pPr marL="285750" indent="-285750" algn="just">
              <a:buFont typeface="Wingdings" panose="05000000000000000000" pitchFamily="2" charset="2"/>
              <a:buChar char="ü"/>
            </a:pPr>
            <a:r>
              <a:rPr lang="en-US" noProof="0" dirty="0">
                <a:solidFill>
                  <a:srgbClr val="776441"/>
                </a:solidFill>
                <a:latin typeface="Arial" panose="020B0604020202020204" pitchFamily="34" charset="0"/>
                <a:cs typeface="Arial" panose="020B0604020202020204" pitchFamily="34" charset="0"/>
              </a:rPr>
              <a:t>Endemic plants for   protection And growing areas have been created. Especially the sand lilies and myrtle plants have been protected, and guests have been informed. </a:t>
            </a:r>
          </a:p>
          <a:p>
            <a:pPr marL="285750" indent="-285750" algn="just">
              <a:buFont typeface="Wingdings" panose="05000000000000000000" pitchFamily="2" charset="2"/>
              <a:buChar char="ü"/>
            </a:pPr>
            <a:r>
              <a:rPr lang="en-US" noProof="0" dirty="0">
                <a:solidFill>
                  <a:srgbClr val="776441"/>
                </a:solidFill>
                <a:latin typeface="Arial" panose="020B0604020202020204" pitchFamily="34" charset="0"/>
                <a:cs typeface="Arial" panose="020B0604020202020204" pitchFamily="34" charset="0"/>
              </a:rPr>
              <a:t>Our facility has a greenhouse application, and the propagation of locally known plant species is carried out.</a:t>
            </a:r>
          </a:p>
          <a:p>
            <a:pPr marL="285750" indent="-285750" algn="just">
              <a:buFont typeface="Wingdings" panose="05000000000000000000" pitchFamily="2" charset="2"/>
              <a:buChar char="ü"/>
            </a:pPr>
            <a:r>
              <a:rPr lang="en-US" noProof="0" dirty="0">
                <a:solidFill>
                  <a:srgbClr val="776441"/>
                </a:solidFill>
                <a:latin typeface="Arial" panose="020B0604020202020204" pitchFamily="34" charset="0"/>
                <a:cs typeface="Arial" panose="020B0604020202020204" pitchFamily="34" charset="0"/>
              </a:rPr>
              <a:t>In addition, plant species specific to the Mediterranean climate are allowed to spread in the facility's landscape and natural features are preserved.</a:t>
            </a:r>
          </a:p>
        </p:txBody>
      </p:sp>
      <p:pic>
        <p:nvPicPr>
          <p:cNvPr id="4" name="Resim 3"/>
          <p:cNvPicPr>
            <a:picLocks noChangeAspect="1"/>
          </p:cNvPicPr>
          <p:nvPr/>
        </p:nvPicPr>
        <p:blipFill>
          <a:blip r:embed="rId3"/>
          <a:stretch>
            <a:fillRect/>
          </a:stretch>
        </p:blipFill>
        <p:spPr>
          <a:xfrm>
            <a:off x="9786517" y="1772893"/>
            <a:ext cx="1920423" cy="1800000"/>
          </a:xfrm>
          <a:prstGeom prst="rect">
            <a:avLst/>
          </a:prstGeom>
        </p:spPr>
      </p:pic>
      <p:pic>
        <p:nvPicPr>
          <p:cNvPr id="8" name="Resim 7"/>
          <p:cNvPicPr>
            <a:picLocks noChangeAspect="1"/>
          </p:cNvPicPr>
          <p:nvPr/>
        </p:nvPicPr>
        <p:blipFill>
          <a:blip r:embed="rId4"/>
          <a:stretch>
            <a:fillRect/>
          </a:stretch>
        </p:blipFill>
        <p:spPr>
          <a:xfrm>
            <a:off x="9786516" y="3794290"/>
            <a:ext cx="1920423" cy="29017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Protection of natural environments and living things</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332007" y="2413338"/>
            <a:ext cx="5820147" cy="2308324"/>
          </a:xfrm>
          <a:prstGeom prst="rect">
            <a:avLst/>
          </a:prstGeom>
        </p:spPr>
        <p:txBody>
          <a:bodyPr wrap="square">
            <a:spAutoFit/>
          </a:bodyPr>
          <a:lstStyle/>
          <a:p>
            <a:pPr marL="285750" indent="-285750" algn="just">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Wooden bird nests were hung on our trees in the facility, especially for the winter months, and bird waterers were made for the summer months.</a:t>
            </a:r>
          </a:p>
          <a:p>
            <a:pPr marL="285750" indent="-285750" algn="just">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Cat feeding stations were set up at certain distances within the facility and cat houses were built.</a:t>
            </a:r>
          </a:p>
          <a:p>
            <a:pPr marL="285750" indent="-285750" algn="just">
              <a:buFont typeface="Wingdings" panose="05000000000000000000" pitchFamily="2" charset="2"/>
              <a:buChar char="ü"/>
            </a:pPr>
            <a:r>
              <a:rPr lang="en" dirty="0">
                <a:solidFill>
                  <a:srgbClr val="776441"/>
                </a:solidFill>
                <a:latin typeface="Arial" panose="020B0604020202020204" pitchFamily="34" charset="0"/>
                <a:cs typeface="Arial" panose="020B0604020202020204" pitchFamily="34" charset="0"/>
              </a:rPr>
              <a:t>Tree naming studies have been carried out to increase awareness of plants found in natural environments.</a:t>
            </a:r>
            <a:endParaRPr lang="en-US" dirty="0">
              <a:solidFill>
                <a:srgbClr val="776441"/>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a:stretch>
            <a:fillRect/>
          </a:stretch>
        </p:blipFill>
        <p:spPr>
          <a:xfrm>
            <a:off x="8325186" y="1772893"/>
            <a:ext cx="1920423" cy="1800000"/>
          </a:xfrm>
          <a:prstGeom prst="rect">
            <a:avLst/>
          </a:prstGeom>
        </p:spPr>
      </p:pic>
      <p:pic>
        <p:nvPicPr>
          <p:cNvPr id="8" name="Resim 7"/>
          <p:cNvPicPr>
            <a:picLocks noChangeAspect="1"/>
          </p:cNvPicPr>
          <p:nvPr/>
        </p:nvPicPr>
        <p:blipFill>
          <a:blip r:embed="rId4"/>
          <a:stretch>
            <a:fillRect/>
          </a:stretch>
        </p:blipFill>
        <p:spPr>
          <a:xfrm>
            <a:off x="8325186" y="3794290"/>
            <a:ext cx="1920423" cy="2901785"/>
          </a:xfrm>
          <a:prstGeom prst="rect">
            <a:avLst/>
          </a:prstGeom>
        </p:spPr>
      </p:pic>
    </p:spTree>
    <p:extLst>
      <p:ext uri="{BB962C8B-B14F-4D97-AF65-F5344CB8AC3E}">
        <p14:creationId xmlns:p14="http://schemas.microsoft.com/office/powerpoint/2010/main" val="423121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14088" y="133855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Planning social responsibility projects</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113915" y="1780540"/>
            <a:ext cx="6739774" cy="5078313"/>
          </a:xfrm>
          <a:prstGeom prst="rect">
            <a:avLst/>
          </a:prstGeom>
          <a:noFill/>
        </p:spPr>
        <p:txBody>
          <a:bodyPr wrap="square" rtlCol="0" anchor="t">
            <a:spAutoFit/>
          </a:bodyPr>
          <a:lstStyle/>
          <a:p>
            <a:pPr algn="just"/>
            <a:r>
              <a:rPr lang="en-GB" noProof="0" dirty="0">
                <a:solidFill>
                  <a:srgbClr val="776441"/>
                </a:solidFill>
                <a:latin typeface="Arial" panose="020B0604020202020204" pitchFamily="34" charset="0"/>
                <a:cs typeface="Arial" panose="020B0604020202020204" pitchFamily="34" charset="0"/>
              </a:rPr>
              <a:t>Social responsibility projects general topics poverty , health , education , gender​​​​ equality , Person rights And environment consciousness creation of , Woman, child And animal your rights protection , Disabled individuals to society to be gained like Topics is forming .</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In particular, we provide support to our staff in their careers by organizing external training programs such as business development and professional qualifications.</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Special discounts have been provided for our employees with the private hospital we have an agreement with.</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The same rights have been established for our personnel who are not Turkish citizens.</a:t>
            </a:r>
          </a:p>
          <a:p>
            <a:pPr marL="285750" indent="-285750" algn="just">
              <a:buFont typeface="Wingdings" panose="05000000000000000000" pitchFamily="2" charset="2"/>
              <a:buChar char="ü"/>
            </a:pPr>
            <a:r>
              <a:rPr lang="en-GB" noProof="0" dirty="0">
                <a:solidFill>
                  <a:srgbClr val="776441"/>
                </a:solidFill>
                <a:latin typeface="Arial" panose="020B0604020202020204" pitchFamily="34" charset="0"/>
                <a:cs typeface="Arial" panose="020B0604020202020204" pitchFamily="34" charset="0"/>
              </a:rPr>
              <a:t>In various organizational structures in our facility, our disabled personnel are provided with employment rights and support is provided to them in establishing their careers.</a:t>
            </a:r>
          </a:p>
          <a:p>
            <a:pPr marL="285750" indent="-285750" algn="l">
              <a:buClrTx/>
              <a:buSzTx/>
              <a:buFont typeface="Wingdings" panose="05000000000000000000" charset="0"/>
              <a:buChar char="ü"/>
            </a:pPr>
            <a:endParaRPr lang="en-GB" noProof="0" dirty="0">
              <a:latin typeface="Arial" panose="020B0604020202020204" pitchFamily="34" charset="0"/>
              <a:cs typeface="Arial" panose="020B0604020202020204" pitchFamily="34" charset="0"/>
            </a:endParaRPr>
          </a:p>
          <a:p>
            <a:pPr marL="285750" indent="-285750" algn="l">
              <a:buClrTx/>
              <a:buSzTx/>
              <a:buFont typeface="Wingdings" panose="05000000000000000000" charset="0"/>
              <a:buChar char="ü"/>
            </a:pPr>
            <a:endParaRPr lang="en-US" dirty="0">
              <a:latin typeface="Arial" panose="020B0604020202020204" pitchFamily="34" charset="0"/>
              <a:cs typeface="Arial" panose="020B0604020202020204" pitchFamily="34" charset="0"/>
            </a:endParaRPr>
          </a:p>
          <a:p>
            <a:pPr marL="285750" indent="-285750" algn="l">
              <a:buClrTx/>
              <a:buSzTx/>
              <a:buFont typeface="Wingdings" panose="05000000000000000000" charset="0"/>
              <a:buChar char="ü"/>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067165" y="2078243"/>
            <a:ext cx="2769870" cy="25406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en" sz="3200" b="1" dirty="0">
                <a:solidFill>
                  <a:srgbClr val="776441"/>
                </a:solidFill>
                <a:latin typeface="Arial" panose="020B0604020202020204" pitchFamily="34" charset="0"/>
                <a:cs typeface="Arial" panose="020B0604020202020204" pitchFamily="34" charset="0"/>
              </a:rPr>
              <a:t>CONCORDE DE LUXE RESORT SUSTAINABILITY ACTIVITIES</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14088" y="133855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en" sz="2000" dirty="0">
                <a:solidFill>
                  <a:srgbClr val="776441"/>
                </a:solidFill>
                <a:latin typeface="Arial" panose="020B0604020202020204" pitchFamily="34" charset="0"/>
                <a:cs typeface="Arial" panose="020B0604020202020204" pitchFamily="34" charset="0"/>
              </a:rPr>
              <a:t>Planning social responsibility projects</a:t>
            </a:r>
          </a:p>
          <a:p>
            <a:r>
              <a:rPr lang="en"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049145" y="1716405"/>
            <a:ext cx="6766653" cy="4801314"/>
          </a:xfrm>
          <a:prstGeom prst="rect">
            <a:avLst/>
          </a:prstGeom>
          <a:noFill/>
        </p:spPr>
        <p:txBody>
          <a:bodyPr wrap="square" rtlCol="0" anchor="t">
            <a:spAutoFit/>
          </a:bodyPr>
          <a:lstStyle/>
          <a:p>
            <a:pPr indent="0" algn="l">
              <a:buClrTx/>
              <a:buSzTx/>
              <a:buFont typeface="Wingdings" panose="05000000000000000000" charset="0"/>
              <a:buNone/>
            </a:pPr>
            <a:endParaRPr lang="en-US" dirty="0">
              <a:latin typeface="Arial" panose="020B0604020202020204" pitchFamily="34" charset="0"/>
              <a:cs typeface="Arial" panose="020B0604020202020204" pitchFamily="34" charset="0"/>
            </a:endParaRPr>
          </a:p>
          <a:p>
            <a:pPr indent="0" algn="just">
              <a:buClrTx/>
              <a:buSzTx/>
              <a:buFont typeface="Wingdings" panose="05000000000000000000" charset="0"/>
              <a:buNone/>
            </a:pPr>
            <a:r>
              <a:rPr lang="en-GB" noProof="0" dirty="0">
                <a:solidFill>
                  <a:srgbClr val="776441"/>
                </a:solidFill>
                <a:latin typeface="Arial" panose="020B0604020202020204" pitchFamily="34" charset="0"/>
                <a:cs typeface="Arial" panose="020B0604020202020204" pitchFamily="34" charset="0"/>
              </a:rPr>
              <a:t>In line with the decision we made in our facility, a "Social Committee" was established, open to all employees.</a:t>
            </a:r>
          </a:p>
          <a:p>
            <a:pPr indent="0" algn="just">
              <a:buClrTx/>
              <a:buSzTx/>
              <a:buFont typeface="Wingdings" panose="05000000000000000000" charset="0"/>
              <a:buNone/>
            </a:pPr>
            <a:endParaRPr lang="en-GB" noProof="0" dirty="0">
              <a:solidFill>
                <a:srgbClr val="776441"/>
              </a:solidFill>
              <a:latin typeface="Arial" panose="020B0604020202020204" pitchFamily="34" charset="0"/>
              <a:cs typeface="Arial" panose="020B0604020202020204" pitchFamily="34" charset="0"/>
            </a:endParaRPr>
          </a:p>
          <a:p>
            <a:pPr indent="0" algn="just">
              <a:buClrTx/>
              <a:buSzTx/>
              <a:buFont typeface="Wingdings" panose="05000000000000000000" charset="0"/>
              <a:buNone/>
            </a:pPr>
            <a:r>
              <a:rPr lang="en-GB" b="1" u="sng" noProof="0" dirty="0">
                <a:solidFill>
                  <a:srgbClr val="776441"/>
                </a:solidFill>
                <a:latin typeface="Arial" panose="020B0604020202020204" pitchFamily="34" charset="0"/>
                <a:cs typeface="Arial" panose="020B0604020202020204" pitchFamily="34" charset="0"/>
              </a:rPr>
              <a:t>Social Committee Duties:</a:t>
            </a:r>
          </a:p>
          <a:p>
            <a:pPr indent="0" algn="just">
              <a:buClrTx/>
              <a:buSzTx/>
              <a:buFont typeface="Wingdings" panose="05000000000000000000" charset="0"/>
              <a:buNone/>
            </a:pPr>
            <a:endParaRPr lang="en-GB" noProof="0"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GB" noProof="0" dirty="0">
                <a:solidFill>
                  <a:srgbClr val="776441"/>
                </a:solidFill>
                <a:latin typeface="Arial" panose="020B0604020202020204" pitchFamily="34" charset="0"/>
                <a:cs typeface="Arial" panose="020B0604020202020204" pitchFamily="34" charset="0"/>
              </a:rPr>
              <a:t>Sustainability And social responsibility of the project's preparation,​</a:t>
            </a:r>
          </a:p>
          <a:p>
            <a:pPr marL="285750" indent="-285750" algn="just">
              <a:buClrTx/>
              <a:buSzTx/>
              <a:buFont typeface="Wingdings" panose="05000000000000000000" charset="0"/>
              <a:buChar char="ü"/>
            </a:pPr>
            <a:endParaRPr lang="en-GB" noProof="0"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GB" noProof="0" dirty="0">
                <a:solidFill>
                  <a:srgbClr val="776441"/>
                </a:solidFill>
                <a:latin typeface="Arial" panose="020B0604020202020204" pitchFamily="34" charset="0"/>
                <a:cs typeface="Arial" panose="020B0604020202020204" pitchFamily="34" charset="0"/>
              </a:rPr>
              <a:t>In the city  art </a:t>
            </a:r>
            <a:r>
              <a:rPr lang="tr-TR" noProof="0" dirty="0">
                <a:solidFill>
                  <a:srgbClr val="776441"/>
                </a:solidFill>
                <a:latin typeface="Arial" panose="020B0604020202020204" pitchFamily="34" charset="0"/>
                <a:cs typeface="Arial" panose="020B0604020202020204" pitchFamily="34" charset="0"/>
              </a:rPr>
              <a:t>a</a:t>
            </a:r>
            <a:r>
              <a:rPr lang="en-GB" noProof="0" dirty="0" err="1">
                <a:solidFill>
                  <a:srgbClr val="776441"/>
                </a:solidFill>
                <a:latin typeface="Arial" panose="020B0604020202020204" pitchFamily="34" charset="0"/>
                <a:cs typeface="Arial" panose="020B0604020202020204" pitchFamily="34" charset="0"/>
              </a:rPr>
              <a:t>nd</a:t>
            </a:r>
            <a:r>
              <a:rPr lang="en-GB" noProof="0" dirty="0">
                <a:solidFill>
                  <a:srgbClr val="776441"/>
                </a:solidFill>
                <a:latin typeface="Arial" panose="020B0604020202020204" pitchFamily="34" charset="0"/>
                <a:cs typeface="Arial" panose="020B0604020202020204" pitchFamily="34" charset="0"/>
              </a:rPr>
              <a:t> cultural activities Announcement And Participation encouragement to be done,</a:t>
            </a:r>
          </a:p>
          <a:p>
            <a:pPr marL="285750" indent="-285750" algn="just">
              <a:buClrTx/>
              <a:buSzTx/>
              <a:buFont typeface="Wingdings" panose="05000000000000000000" charset="0"/>
              <a:buChar char="ü"/>
            </a:pPr>
            <a:endParaRPr lang="en-GB" noProof="0"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GB" noProof="0" dirty="0">
                <a:solidFill>
                  <a:srgbClr val="776441"/>
                </a:solidFill>
                <a:latin typeface="Arial" panose="020B0604020202020204" pitchFamily="34" charset="0"/>
                <a:cs typeface="Arial" panose="020B0604020202020204" pitchFamily="34" charset="0"/>
              </a:rPr>
              <a:t>Departments inter- tournaments organization ( backgammon - chess - bowling - ping pong etc. ),</a:t>
            </a:r>
          </a:p>
          <a:p>
            <a:pPr marL="285750" indent="-285750" algn="just">
              <a:buClrTx/>
              <a:buSzTx/>
              <a:buFont typeface="Wingdings" panose="05000000000000000000" charset="0"/>
              <a:buChar char="ü"/>
            </a:pPr>
            <a:endParaRPr lang="en-GB" noProof="0"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GB" noProof="0" dirty="0">
                <a:solidFill>
                  <a:srgbClr val="776441"/>
                </a:solidFill>
                <a:latin typeface="Arial" panose="020B0604020202020204" pitchFamily="34" charset="0"/>
                <a:cs typeface="Arial" panose="020B0604020202020204" pitchFamily="34" charset="0"/>
              </a:rPr>
              <a:t>Employee activity And set Spirit collection of suggestions .</a:t>
            </a:r>
          </a:p>
          <a:p>
            <a:pPr algn="l">
              <a:buClrTx/>
              <a:buSzTx/>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8951999" y="2078243"/>
            <a:ext cx="2545080" cy="3573780"/>
          </a:xfrm>
          <a:prstGeom prst="rect">
            <a:avLst/>
          </a:prstGeom>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1719</Words>
  <Application>Microsoft Office PowerPoint</Application>
  <PresentationFormat>Geniş ekran</PresentationFormat>
  <Paragraphs>146</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Özlem Çakan</dc:creator>
  <cp:lastModifiedBy>Kalite</cp:lastModifiedBy>
  <cp:revision>92</cp:revision>
  <dcterms:created xsi:type="dcterms:W3CDTF">2021-02-17T11:21:00Z</dcterms:created>
  <dcterms:modified xsi:type="dcterms:W3CDTF">2025-03-18T11:03:04Z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2BA5DCAF21C74085A3ED64D79690B633</vt:lpwstr>
  </property>
  <property fmtid="{D5CDD505-2E9C-101B-9397-08002B2CF9AE}" pid="3" name="KSOProductBuildVer">
    <vt:lpwstr>1033-11.2.0.11440</vt:lpwstr>
  </property>
</Properties>
</file>